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0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97" r:id="rId10"/>
    <p:sldId id="296" r:id="rId11"/>
    <p:sldId id="265" r:id="rId12"/>
    <p:sldId id="266" r:id="rId13"/>
    <p:sldId id="267" r:id="rId14"/>
    <p:sldId id="298" r:id="rId15"/>
    <p:sldId id="271" r:id="rId16"/>
    <p:sldId id="268" r:id="rId17"/>
    <p:sldId id="295" r:id="rId18"/>
    <p:sldId id="299" r:id="rId19"/>
    <p:sldId id="273" r:id="rId20"/>
    <p:sldId id="274" r:id="rId21"/>
    <p:sldId id="276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7" r:id="rId30"/>
    <p:sldId id="286" r:id="rId31"/>
    <p:sldId id="288" r:id="rId32"/>
    <p:sldId id="285" r:id="rId33"/>
    <p:sldId id="289" r:id="rId34"/>
    <p:sldId id="290" r:id="rId35"/>
    <p:sldId id="291" r:id="rId36"/>
    <p:sldId id="292" r:id="rId37"/>
    <p:sldId id="300" r:id="rId38"/>
    <p:sldId id="293" r:id="rId39"/>
  </p:sldIdLst>
  <p:sldSz cx="12192000" cy="6858000"/>
  <p:notesSz cx="6858000" cy="9144000"/>
  <p:embeddedFontLst>
    <p:embeddedFont>
      <p:font typeface="HY나무B" panose="020B0600000101010101" charset="-127"/>
      <p:regular r:id="rId41"/>
    </p:embeddedFont>
    <p:embeddedFont>
      <p:font typeface="HY동녘M" panose="020B0600000101010101" charset="-127"/>
      <p:regular r:id="rId42"/>
    </p:embeddedFont>
    <p:embeddedFont>
      <p:font typeface="HY견고딕" panose="02030600000101010101" pitchFamily="18" charset="-127"/>
      <p:regular r:id="rId43"/>
    </p:embeddedFont>
    <p:embeddedFont>
      <p:font typeface="Lato" panose="020B0600000101010101" charset="0"/>
      <p:regular r:id="rId44"/>
      <p:bold r:id="rId45"/>
      <p:italic r:id="rId46"/>
      <p:boldItalic r:id="rId47"/>
    </p:embeddedFont>
    <p:embeddedFont>
      <p:font typeface="Lato Black" panose="020B0600000101010101" charset="0"/>
      <p:bold r:id="rId48"/>
      <p:boldItalic r:id="rId49"/>
    </p:embeddedFont>
    <p:embeddedFont>
      <p:font typeface="Lato Light" panose="020B0600000101010101" charset="0"/>
      <p:regular r:id="rId50"/>
      <p:bold r:id="rId51"/>
      <p:italic r:id="rId52"/>
      <p:boldItalic r:id="rId53"/>
    </p:embeddedFont>
    <p:embeddedFont>
      <p:font typeface="Quattrocento Sans" panose="020B0600000101010101" charset="0"/>
      <p:regular r:id="rId54"/>
      <p:bold r:id="rId55"/>
      <p:italic r:id="rId56"/>
      <p:boldItalic r:id="rId57"/>
    </p:embeddedFont>
    <p:embeddedFont>
      <p:font typeface="맑은 고딕" panose="020B0503020000020004" pitchFamily="50" charset="-127"/>
      <p:regular r:id="rId58"/>
      <p:bold r:id="rId59"/>
    </p:embeddedFont>
    <p:embeddedFont>
      <p:font typeface="맑은 고딕" panose="020B0503020000020004" pitchFamily="50" charset="-127"/>
      <p:regular r:id="rId58"/>
      <p:bold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1345">
          <p15:clr>
            <a:srgbClr val="A4A3A4"/>
          </p15:clr>
        </p15:guide>
        <p15:guide id="3" pos="4520">
          <p15:clr>
            <a:srgbClr val="A4A3A4"/>
          </p15:clr>
        </p15:guide>
        <p15:guide id="4" pos="1572">
          <p15:clr>
            <a:srgbClr val="A4A3A4"/>
          </p15:clr>
        </p15:guide>
        <p15:guide id="5" orient="horz" pos="581">
          <p15:clr>
            <a:srgbClr val="A4A3A4"/>
          </p15:clr>
        </p15:guide>
        <p15:guide id="6" pos="7469">
          <p15:clr>
            <a:srgbClr val="A4A3A4"/>
          </p15:clr>
        </p15:guide>
        <p15:guide id="7" orient="horz" pos="411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9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157" autoAdjust="0"/>
  </p:normalViewPr>
  <p:slideViewPr>
    <p:cSldViewPr snapToGrid="0">
      <p:cViewPr varScale="1">
        <p:scale>
          <a:sx n="81" d="100"/>
          <a:sy n="81" d="100"/>
        </p:scale>
        <p:origin x="102" y="1008"/>
      </p:cViewPr>
      <p:guideLst>
        <p:guide orient="horz" pos="2160"/>
        <p:guide pos="1345"/>
        <p:guide pos="4520"/>
        <p:guide pos="1572"/>
        <p:guide orient="horz" pos="581"/>
        <p:guide pos="7469"/>
        <p:guide orient="horz" pos="41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9636759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3" name="Google Shape;243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5" name="Google Shape;315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1" name="Google Shape;401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4" name="Google Shape;364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8" name="Google Shape;41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9" name="Google Shape;41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2" name="Google Shape;442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3" name="Google Shape;443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5b49f3a93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3" name="Google Shape;473;g5b49f3a93f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4" name="Google Shape;474;g5b49f3a93f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6" name="Google Shape;506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실제 사용되는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오프라인 </a:t>
            </a:r>
            <a:r>
              <a:rPr lang="en-US" altLang="ko-KR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ar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의류 </a:t>
            </a:r>
            <a:r>
              <a:rPr lang="ko-KR" alt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피팅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서비스에서의  보완점을 찾을 수 있다</a:t>
            </a:r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lang="ko-KR" altLang="en-US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>
              <a:buClr>
                <a:schemeClr val="dk1"/>
              </a:buClr>
              <a:buSzPts val="1800"/>
            </a:pP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현장 조사결과 오프라인 </a:t>
            </a:r>
            <a:r>
              <a:rPr lang="en-US" altLang="ko-KR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ar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피팅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서비스에서는 사이즈 변경이 실시간 화면에 적용되지 않았다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lvl="0">
              <a:buClr>
                <a:schemeClr val="dk1"/>
              </a:buClr>
              <a:buSzPts val="1800"/>
            </a:pP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그래서 우리는 </a:t>
            </a:r>
            <a:r>
              <a:rPr lang="en-US" altLang="ko-KR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사이즈를 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바꿧을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때 실시간으로 구현이 가능하도록 바꿨다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7" name="Google Shape;507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6" name="Google Shape;526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7" name="Google Shape;527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1" name="Google Shape;551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3" name="Google Shape;573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2" name="Google Shape;592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3" name="Google Shape;593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1" name="Google Shape;611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2" name="Google Shape;612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5" name="Google Shape;685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2" name="Google Shape;662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9" name="Google Shape;709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6" name="Google Shape;636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9" name="Google Shape;729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5" name="Google Shape;745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3" name="Google Shape;77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3" name="Google Shape;77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2" name="Google Shape;792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38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200" i="0" u="none" strike="noStrike" cap="none" dirty="0">
                <a:solidFill>
                  <a:schemeClr val="accent3">
                    <a:lumMod val="50000"/>
                  </a:schemeClr>
                </a:solidFill>
                <a:latin typeface="HY동녘M" pitchFamily="18" charset="-127"/>
                <a:ea typeface="HY동녘M" pitchFamily="18" charset="-127"/>
                <a:sym typeface="Arial"/>
              </a:rPr>
              <a:t>기존 온라인 쇼핑몰에서 알 수 없었던 자세한 의류 사이즈</a:t>
            </a:r>
            <a:r>
              <a:rPr lang="en-US" altLang="ko-KR" sz="1200" i="0" u="none" strike="noStrike" cap="none" dirty="0">
                <a:solidFill>
                  <a:schemeClr val="accent3">
                    <a:lumMod val="50000"/>
                  </a:schemeClr>
                </a:solidFill>
                <a:latin typeface="HY동녘M" pitchFamily="18" charset="-127"/>
                <a:ea typeface="HY동녘M" pitchFamily="18" charset="-127"/>
                <a:sym typeface="Arial"/>
              </a:rPr>
              <a:t>,  </a:t>
            </a:r>
            <a:r>
              <a:rPr lang="ko-KR" altLang="en-US" sz="1200" i="0" u="none" strike="noStrike" cap="none" dirty="0">
                <a:solidFill>
                  <a:schemeClr val="accent3">
                    <a:lumMod val="50000"/>
                  </a:schemeClr>
                </a:solidFill>
                <a:latin typeface="HY동녘M" pitchFamily="18" charset="-127"/>
                <a:ea typeface="HY동녘M" pitchFamily="18" charset="-127"/>
                <a:sym typeface="Arial"/>
              </a:rPr>
              <a:t>소비자의 몸에 맞는 </a:t>
            </a:r>
            <a:r>
              <a:rPr lang="ko-KR" altLang="en-US" sz="1200" i="0" u="none" strike="noStrike" cap="none" dirty="0" err="1">
                <a:solidFill>
                  <a:schemeClr val="accent3">
                    <a:lumMod val="50000"/>
                  </a:schemeClr>
                </a:solidFill>
                <a:latin typeface="HY동녘M" pitchFamily="18" charset="-127"/>
                <a:ea typeface="HY동녘M" pitchFamily="18" charset="-127"/>
                <a:sym typeface="Arial"/>
              </a:rPr>
              <a:t>핏</a:t>
            </a:r>
            <a:r>
              <a:rPr lang="ko-KR" altLang="en-US" sz="1200" i="0" u="none" strike="noStrike" cap="none" dirty="0">
                <a:solidFill>
                  <a:schemeClr val="accent3">
                    <a:lumMod val="50000"/>
                  </a:schemeClr>
                </a:solidFill>
                <a:latin typeface="HY동녘M" pitchFamily="18" charset="-127"/>
                <a:ea typeface="HY동녘M" pitchFamily="18" charset="-127"/>
                <a:sym typeface="Arial"/>
              </a:rPr>
              <a:t> 등을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  <a:latin typeface="HY동녘M" pitchFamily="18" charset="-127"/>
                <a:ea typeface="HY동녘M" pitchFamily="18" charset="-127"/>
                <a:cs typeface="Malgun Gothic"/>
                <a:sym typeface="Malgun Gothic"/>
              </a:rPr>
              <a:t>오프라인 </a:t>
            </a:r>
            <a:r>
              <a:rPr lang="ko-KR" altLang="en-US" sz="1200" dirty="0" err="1">
                <a:solidFill>
                  <a:schemeClr val="accent3">
                    <a:lumMod val="50000"/>
                  </a:schemeClr>
                </a:solidFill>
                <a:latin typeface="HY동녘M" pitchFamily="18" charset="-127"/>
                <a:ea typeface="HY동녘M" pitchFamily="18" charset="-127"/>
                <a:cs typeface="Malgun Gothic"/>
                <a:sym typeface="Malgun Gothic"/>
              </a:rPr>
              <a:t>샵에</a:t>
            </a: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  <a:latin typeface="HY동녘M" pitchFamily="18" charset="-127"/>
                <a:ea typeface="HY동녘M" pitchFamily="18" charset="-127"/>
                <a:cs typeface="Malgun Gothic"/>
                <a:sym typeface="Malgun Gothic"/>
              </a:rPr>
              <a:t> 있는 </a:t>
            </a:r>
            <a:r>
              <a:rPr lang="en-US" altLang="ko-KR" sz="1200" i="0" u="none" strike="noStrike" cap="none" dirty="0">
                <a:solidFill>
                  <a:schemeClr val="accent3">
                    <a:lumMod val="50000"/>
                  </a:schemeClr>
                </a:solidFill>
                <a:latin typeface="HY동녘M" pitchFamily="18" charset="-127"/>
                <a:ea typeface="HY동녘M" pitchFamily="18" charset="-127"/>
                <a:sym typeface="Arial"/>
              </a:rPr>
              <a:t>AR</a:t>
            </a:r>
            <a:r>
              <a:rPr lang="ko-KR" altLang="en-US" sz="1200" i="0" u="none" strike="noStrike" cap="none" dirty="0">
                <a:solidFill>
                  <a:schemeClr val="accent3">
                    <a:lumMod val="50000"/>
                  </a:schemeClr>
                </a:solidFill>
                <a:latin typeface="HY동녘M" pitchFamily="18" charset="-127"/>
                <a:ea typeface="HY동녘M" pitchFamily="18" charset="-127"/>
                <a:sym typeface="Arial"/>
              </a:rPr>
              <a:t>기술</a:t>
            </a: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  <a:latin typeface="HY동녘M" pitchFamily="18" charset="-127"/>
                <a:ea typeface="HY동녘M" pitchFamily="18" charset="-127"/>
                <a:cs typeface="Malgun Gothic"/>
                <a:sym typeface="Malgun Gothic"/>
              </a:rPr>
              <a:t>을 보완하여 가져온다</a:t>
            </a:r>
            <a:r>
              <a:rPr lang="en-US" altLang="ko-KR" sz="1200" dirty="0">
                <a:solidFill>
                  <a:schemeClr val="accent3">
                    <a:lumMod val="50000"/>
                  </a:schemeClr>
                </a:solidFill>
                <a:latin typeface="HY동녘M" pitchFamily="18" charset="-127"/>
                <a:ea typeface="HY동녘M" pitchFamily="18" charset="-127"/>
                <a:cs typeface="Malgun Gothic"/>
                <a:sym typeface="Malgun Gothic"/>
              </a:rPr>
              <a:t>.</a:t>
            </a:r>
            <a:endParaRPr lang="ko-KR" altLang="en-US" sz="1200" i="0" u="none" strike="noStrike" cap="none" dirty="0">
              <a:solidFill>
                <a:schemeClr val="accent3">
                  <a:lumMod val="50000"/>
                </a:schemeClr>
              </a:solidFill>
              <a:latin typeface="HY동녘M" pitchFamily="18" charset="-127"/>
              <a:ea typeface="HY동녘M" pitchFamily="18" charset="-127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슬라이드">
  <p:cSld name="1_제목 슬라이드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9077944" y="613139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BB957"/>
          </a:solidFill>
          <a:ln>
            <a:noFill/>
          </a:ln>
          <a:effectLst>
            <a:outerShdw blurRad="12700" dist="127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2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9077944" y="613139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2135560" y="0"/>
            <a:ext cx="10056440" cy="58993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" dist="127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2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0" y="589935"/>
            <a:ext cx="2135560" cy="6268065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2279576" y="120436"/>
            <a:ext cx="9721080" cy="34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0" y="0"/>
            <a:ext cx="2135560" cy="589935"/>
          </a:xfrm>
          <a:prstGeom prst="rect">
            <a:avLst/>
          </a:prstGeom>
          <a:solidFill>
            <a:srgbClr val="2BB957"/>
          </a:solidFill>
          <a:ln>
            <a:noFill/>
          </a:ln>
          <a:effectLst>
            <a:outerShdw blurRad="12700" dist="127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2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263352" y="120436"/>
            <a:ext cx="17281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2306878" y="188286"/>
            <a:ext cx="34350" cy="213362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10" Type="http://schemas.openxmlformats.org/officeDocument/2006/relationships/image" Target="../media/image30.jpg"/><Relationship Id="rId4" Type="http://schemas.openxmlformats.org/officeDocument/2006/relationships/image" Target="../media/image24.jpg"/><Relationship Id="rId9" Type="http://schemas.openxmlformats.org/officeDocument/2006/relationships/image" Target="../media/image2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2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13" Type="http://schemas.openxmlformats.org/officeDocument/2006/relationships/image" Target="../media/image45.jpg"/><Relationship Id="rId3" Type="http://schemas.openxmlformats.org/officeDocument/2006/relationships/image" Target="../media/image39.jpg"/><Relationship Id="rId7" Type="http://schemas.openxmlformats.org/officeDocument/2006/relationships/image" Target="../media/image41.jpg"/><Relationship Id="rId12" Type="http://schemas.openxmlformats.org/officeDocument/2006/relationships/image" Target="../media/image4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11" Type="http://schemas.openxmlformats.org/officeDocument/2006/relationships/image" Target="../media/image43.jpg"/><Relationship Id="rId5" Type="http://schemas.openxmlformats.org/officeDocument/2006/relationships/image" Target="../media/image37.jpg"/><Relationship Id="rId10" Type="http://schemas.openxmlformats.org/officeDocument/2006/relationships/image" Target="../media/image42.jpg"/><Relationship Id="rId4" Type="http://schemas.openxmlformats.org/officeDocument/2006/relationships/image" Target="../media/image36.jpg"/><Relationship Id="rId9" Type="http://schemas.openxmlformats.org/officeDocument/2006/relationships/image" Target="../media/image38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"/>
          <p:cNvGrpSpPr/>
          <p:nvPr/>
        </p:nvGrpSpPr>
        <p:grpSpPr>
          <a:xfrm>
            <a:off x="4870921" y="2303411"/>
            <a:ext cx="5091261" cy="2045972"/>
            <a:chOff x="5268386" y="2975969"/>
            <a:chExt cx="5091261" cy="1031224"/>
          </a:xfrm>
        </p:grpSpPr>
        <p:sp>
          <p:nvSpPr>
            <p:cNvPr id="27" name="Google Shape;27;p4"/>
            <p:cNvSpPr txBox="1"/>
            <p:nvPr/>
          </p:nvSpPr>
          <p:spPr>
            <a:xfrm>
              <a:off x="5268386" y="3383325"/>
              <a:ext cx="4950714" cy="2272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AR로 체험 가능한 온라인 의류 쇼핑  </a:t>
              </a:r>
              <a:endParaRPr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"/>
            <p:cNvSpPr txBox="1"/>
            <p:nvPr/>
          </p:nvSpPr>
          <p:spPr>
            <a:xfrm>
              <a:off x="5432684" y="2975969"/>
              <a:ext cx="3139386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4000" b="1" i="0" u="none" strike="noStrike" cap="none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Every  Wear</a:t>
              </a:r>
              <a:endParaRPr sz="4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6115856" y="3738570"/>
              <a:ext cx="4243791" cy="268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최현, 황규준, 김준영, </a:t>
              </a:r>
              <a:r>
                <a:rPr lang="ko-KR" sz="2000" b="0" i="0" u="none" strike="noStrike" cap="none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김비오</a:t>
              </a:r>
              <a:r>
                <a:rPr lang="ko-KR" sz="20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,이하은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" name="Google Shape;30;p4"/>
          <p:cNvGrpSpPr/>
          <p:nvPr/>
        </p:nvGrpSpPr>
        <p:grpSpPr>
          <a:xfrm>
            <a:off x="2279576" y="2526498"/>
            <a:ext cx="1831906" cy="4358886"/>
            <a:chOff x="3304237" y="2495666"/>
            <a:chExt cx="1831906" cy="4358886"/>
          </a:xfrm>
        </p:grpSpPr>
        <p:pic>
          <p:nvPicPr>
            <p:cNvPr id="31" name="Google Shape;31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04237" y="2830843"/>
              <a:ext cx="1676545" cy="402370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4"/>
            <p:cNvGrpSpPr/>
            <p:nvPr/>
          </p:nvGrpSpPr>
          <p:grpSpPr>
            <a:xfrm>
              <a:off x="3984537" y="2495666"/>
              <a:ext cx="952382" cy="1866669"/>
              <a:chOff x="595686" y="1262396"/>
              <a:chExt cx="2479208" cy="4859248"/>
            </a:xfrm>
          </p:grpSpPr>
          <p:sp>
            <p:nvSpPr>
              <p:cNvPr id="33" name="Google Shape;33;p4"/>
              <p:cNvSpPr/>
              <p:nvPr/>
            </p:nvSpPr>
            <p:spPr>
              <a:xfrm>
                <a:off x="595686" y="1262396"/>
                <a:ext cx="2479208" cy="4859248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7922" extrusionOk="0">
                    <a:moveTo>
                      <a:pt x="403" y="0"/>
                    </a:moveTo>
                    <a:lnTo>
                      <a:pt x="3649" y="0"/>
                    </a:lnTo>
                    <a:cubicBezTo>
                      <a:pt x="3872" y="0"/>
                      <a:pt x="4052" y="179"/>
                      <a:pt x="4052" y="403"/>
                    </a:cubicBezTo>
                    <a:lnTo>
                      <a:pt x="4052" y="7519"/>
                    </a:lnTo>
                    <a:cubicBezTo>
                      <a:pt x="4052" y="7742"/>
                      <a:pt x="3872" y="7922"/>
                      <a:pt x="3649" y="7922"/>
                    </a:cubicBezTo>
                    <a:lnTo>
                      <a:pt x="403" y="7922"/>
                    </a:lnTo>
                    <a:cubicBezTo>
                      <a:pt x="180" y="7922"/>
                      <a:pt x="0" y="7742"/>
                      <a:pt x="0" y="7519"/>
                    </a:cubicBezTo>
                    <a:lnTo>
                      <a:pt x="0" y="403"/>
                    </a:lnTo>
                    <a:cubicBezTo>
                      <a:pt x="0" y="179"/>
                      <a:pt x="180" y="0"/>
                      <a:pt x="40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4" name="Google Shape;34;p4"/>
              <p:cNvSpPr/>
              <p:nvPr/>
            </p:nvSpPr>
            <p:spPr>
              <a:xfrm>
                <a:off x="1590813" y="5845832"/>
                <a:ext cx="488955" cy="161837"/>
              </a:xfrm>
              <a:custGeom>
                <a:avLst/>
                <a:gdLst/>
                <a:ahLst/>
                <a:cxnLst/>
                <a:rect l="l" t="t" r="r" b="b"/>
                <a:pathLst>
                  <a:path w="796" h="262" extrusionOk="0">
                    <a:moveTo>
                      <a:pt x="131" y="0"/>
                    </a:moveTo>
                    <a:lnTo>
                      <a:pt x="665" y="0"/>
                    </a:lnTo>
                    <a:cubicBezTo>
                      <a:pt x="738" y="0"/>
                      <a:pt x="796" y="59"/>
                      <a:pt x="796" y="131"/>
                    </a:cubicBezTo>
                    <a:cubicBezTo>
                      <a:pt x="796" y="204"/>
                      <a:pt x="738" y="262"/>
                      <a:pt x="665" y="262"/>
                    </a:cubicBezTo>
                    <a:lnTo>
                      <a:pt x="131" y="262"/>
                    </a:lnTo>
                    <a:cubicBezTo>
                      <a:pt x="58" y="262"/>
                      <a:pt x="0" y="204"/>
                      <a:pt x="0" y="131"/>
                    </a:cubicBezTo>
                    <a:cubicBezTo>
                      <a:pt x="0" y="59"/>
                      <a:pt x="58" y="0"/>
                      <a:pt x="131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5" name="Google Shape;35;p4"/>
              <p:cNvSpPr/>
              <p:nvPr/>
            </p:nvSpPr>
            <p:spPr>
              <a:xfrm>
                <a:off x="2688687" y="1406003"/>
                <a:ext cx="69972" cy="84666"/>
              </a:xfrm>
              <a:prstGeom prst="ellipse">
                <a:avLst/>
              </a:pr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6" name="Google Shape;36;p4"/>
              <p:cNvSpPr/>
              <p:nvPr/>
            </p:nvSpPr>
            <p:spPr>
              <a:xfrm>
                <a:off x="1570152" y="1448337"/>
                <a:ext cx="530275" cy="61980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01" extrusionOk="0">
                    <a:moveTo>
                      <a:pt x="50" y="0"/>
                    </a:moveTo>
                    <a:lnTo>
                      <a:pt x="816" y="0"/>
                    </a:lnTo>
                    <a:cubicBezTo>
                      <a:pt x="844" y="0"/>
                      <a:pt x="866" y="22"/>
                      <a:pt x="866" y="50"/>
                    </a:cubicBezTo>
                    <a:cubicBezTo>
                      <a:pt x="866" y="78"/>
                      <a:pt x="844" y="101"/>
                      <a:pt x="816" y="101"/>
                    </a:cubicBezTo>
                    <a:lnTo>
                      <a:pt x="50" y="101"/>
                    </a:lnTo>
                    <a:cubicBezTo>
                      <a:pt x="22" y="101"/>
                      <a:pt x="0" y="78"/>
                      <a:pt x="0" y="50"/>
                    </a:cubicBezTo>
                    <a:cubicBezTo>
                      <a:pt x="0" y="22"/>
                      <a:pt x="22" y="0"/>
                      <a:pt x="50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7" name="Google Shape;37;p4"/>
              <p:cNvSpPr/>
              <p:nvPr/>
            </p:nvSpPr>
            <p:spPr>
              <a:xfrm>
                <a:off x="692290" y="1677146"/>
                <a:ext cx="2286000" cy="4064000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38" name="Google Shape;38;p4"/>
            <p:cNvSpPr/>
            <p:nvPr/>
          </p:nvSpPr>
          <p:spPr>
            <a:xfrm rot="-2700000">
              <a:off x="4757114" y="3376954"/>
              <a:ext cx="375669" cy="165108"/>
            </a:xfrm>
            <a:prstGeom prst="roundRect">
              <a:avLst>
                <a:gd name="adj" fmla="val 50000"/>
              </a:avLst>
            </a:prstGeom>
            <a:solidFill>
              <a:srgbClr val="FEEED7"/>
            </a:solidFill>
            <a:ln w="12700" cap="flat" cmpd="sng">
              <a:solidFill>
                <a:srgbClr val="5959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 rot="-2700000">
              <a:off x="4757114" y="3616455"/>
              <a:ext cx="375669" cy="165108"/>
            </a:xfrm>
            <a:prstGeom prst="roundRect">
              <a:avLst>
                <a:gd name="adj" fmla="val 50000"/>
              </a:avLst>
            </a:prstGeom>
            <a:solidFill>
              <a:srgbClr val="FEEED7"/>
            </a:solidFill>
            <a:ln w="12700" cap="flat" cmpd="sng">
              <a:solidFill>
                <a:srgbClr val="5959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 rot="-2700000">
              <a:off x="4757115" y="3855957"/>
              <a:ext cx="375669" cy="165108"/>
            </a:xfrm>
            <a:prstGeom prst="roundRect">
              <a:avLst>
                <a:gd name="adj" fmla="val 50000"/>
              </a:avLst>
            </a:prstGeom>
            <a:solidFill>
              <a:srgbClr val="FEEED7"/>
            </a:solidFill>
            <a:ln w="12700" cap="flat" cmpd="sng">
              <a:solidFill>
                <a:srgbClr val="5959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 rot="-3600000">
              <a:off x="4828318" y="3134635"/>
              <a:ext cx="233261" cy="181619"/>
            </a:xfrm>
            <a:prstGeom prst="roundRect">
              <a:avLst>
                <a:gd name="adj" fmla="val 50000"/>
              </a:avLst>
            </a:prstGeom>
            <a:solidFill>
              <a:srgbClr val="FEEED7"/>
            </a:solidFill>
            <a:ln w="12700" cap="flat" cmpd="sng">
              <a:solidFill>
                <a:srgbClr val="5959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159829" y="3681534"/>
            <a:ext cx="4882242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2"/>
          <p:cNvSpPr txBox="1">
            <a:spLocks noGrp="1"/>
          </p:cNvSpPr>
          <p:nvPr>
            <p:ph type="title"/>
          </p:nvPr>
        </p:nvSpPr>
        <p:spPr>
          <a:xfrm>
            <a:off x="2279576" y="120436"/>
            <a:ext cx="9721080" cy="34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b="1" dirty="0">
                <a:solidFill>
                  <a:schemeClr val="dk2"/>
                </a:solidFill>
                <a:latin typeface="HY견고딕" pitchFamily="18" charset="-127"/>
                <a:ea typeface="HY견고딕" pitchFamily="18" charset="-127"/>
                <a:sym typeface="Arial"/>
              </a:rPr>
              <a:t>조사 개요</a:t>
            </a:r>
            <a:endParaRPr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9" name="Google Shape;249;p12"/>
          <p:cNvSpPr txBox="1"/>
          <p:nvPr/>
        </p:nvSpPr>
        <p:spPr>
          <a:xfrm>
            <a:off x="418973" y="810875"/>
            <a:ext cx="1304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2"/>
          <p:cNvSpPr txBox="1"/>
          <p:nvPr/>
        </p:nvSpPr>
        <p:spPr>
          <a:xfrm rot="5400000">
            <a:off x="115007" y="795481"/>
            <a:ext cx="31451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2"/>
          <p:cNvSpPr/>
          <p:nvPr/>
        </p:nvSpPr>
        <p:spPr>
          <a:xfrm>
            <a:off x="0" y="1179268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배경 및 목적</a:t>
            </a:r>
            <a:endParaRPr/>
          </a:p>
        </p:txBody>
      </p:sp>
      <p:sp>
        <p:nvSpPr>
          <p:cNvPr id="252" name="Google Shape;252;p12"/>
          <p:cNvSpPr/>
          <p:nvPr/>
        </p:nvSpPr>
        <p:spPr>
          <a:xfrm>
            <a:off x="0" y="1631002"/>
            <a:ext cx="2135560" cy="451164"/>
          </a:xfrm>
          <a:prstGeom prst="rect">
            <a:avLst/>
          </a:prstGeom>
          <a:solidFill>
            <a:srgbClr val="1E20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∥ 사용자 조사 및 분석</a:t>
            </a:r>
            <a:endParaRPr/>
          </a:p>
        </p:txBody>
      </p:sp>
      <p:sp>
        <p:nvSpPr>
          <p:cNvPr id="253" name="Google Shape;253;p12"/>
          <p:cNvSpPr/>
          <p:nvPr/>
        </p:nvSpPr>
        <p:spPr>
          <a:xfrm>
            <a:off x="0" y="2082736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자료조사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2"/>
          <p:cNvSpPr/>
          <p:nvPr/>
        </p:nvSpPr>
        <p:spPr>
          <a:xfrm>
            <a:off x="0" y="2534470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정보구조 설계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2"/>
          <p:cNvSpPr/>
          <p:nvPr/>
        </p:nvSpPr>
        <p:spPr>
          <a:xfrm>
            <a:off x="0" y="2986204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프로젝트 컨셉트</a:t>
            </a:r>
            <a:endParaRPr/>
          </a:p>
        </p:txBody>
      </p:sp>
      <p:sp>
        <p:nvSpPr>
          <p:cNvPr id="256" name="Google Shape;256;p12"/>
          <p:cNvSpPr/>
          <p:nvPr/>
        </p:nvSpPr>
        <p:spPr>
          <a:xfrm>
            <a:off x="263352" y="1823115"/>
            <a:ext cx="66938" cy="66938"/>
          </a:xfrm>
          <a:prstGeom prst="ellipse">
            <a:avLst/>
          </a:prstGeom>
          <a:solidFill>
            <a:srgbClr val="EC5353"/>
          </a:solidFill>
          <a:ln>
            <a:noFill/>
          </a:ln>
          <a:effectLst>
            <a:outerShdw blurRad="25400" dist="254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7" name="Google Shape;257;p12"/>
          <p:cNvSpPr txBox="1"/>
          <p:nvPr/>
        </p:nvSpPr>
        <p:spPr>
          <a:xfrm>
            <a:off x="-48344" y="94275"/>
            <a:ext cx="2232248" cy="45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Every  Wear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2"/>
          <p:cNvSpPr txBox="1"/>
          <p:nvPr/>
        </p:nvSpPr>
        <p:spPr>
          <a:xfrm>
            <a:off x="2478199" y="3453634"/>
            <a:ext cx="2365263" cy="2515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600" i="0" u="none" strike="noStrike" cap="none" dirty="0">
                <a:solidFill>
                  <a:srgbClr val="00B050"/>
                </a:solidFill>
                <a:latin typeface="HY견고딕" pitchFamily="18" charset="-127"/>
                <a:ea typeface="HY견고딕" pitchFamily="18" charset="-127"/>
                <a:cs typeface="Malgun Gothic"/>
                <a:sym typeface="Malgun Gothic"/>
              </a:rPr>
              <a:t>설문조사</a:t>
            </a:r>
            <a:endParaRPr sz="1600" i="0" u="none" strike="noStrike" cap="none" dirty="0">
              <a:solidFill>
                <a:srgbClr val="00B050"/>
              </a:solidFill>
              <a:latin typeface="HY견고딕" pitchFamily="18" charset="-127"/>
              <a:ea typeface="HY견고딕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6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주변 지인들 약 40여명을 대상으로 </a:t>
            </a:r>
            <a:r>
              <a:rPr lang="ko-KR" sz="16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설문조사하여</a:t>
            </a:r>
            <a:r>
              <a:rPr lang="ko-KR" sz="16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온라인 의류 쇼핑을 기피하는 이유를 바탕으로 AR 의류 쇼핑서비스의 필요성과 심층 인터뷰에 필요한 정보를 도출하였다.</a:t>
            </a:r>
            <a:endParaRPr sz="16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 b="1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260;p12"/>
          <p:cNvSpPr txBox="1"/>
          <p:nvPr/>
        </p:nvSpPr>
        <p:spPr>
          <a:xfrm>
            <a:off x="5903540" y="3459210"/>
            <a:ext cx="2223253" cy="15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600" i="0" u="none" strike="noStrike" cap="none" dirty="0">
                <a:solidFill>
                  <a:srgbClr val="00B050"/>
                </a:solidFill>
                <a:latin typeface="HY견고딕" pitchFamily="18" charset="-127"/>
                <a:ea typeface="HY견고딕" pitchFamily="18" charset="-127"/>
                <a:cs typeface="Malgun Gothic"/>
                <a:sym typeface="Malgun Gothic"/>
              </a:rPr>
              <a:t>심층인터뷰</a:t>
            </a:r>
            <a:endParaRPr sz="1600" i="0" u="none" strike="noStrike" cap="none" dirty="0">
              <a:solidFill>
                <a:srgbClr val="00B050"/>
              </a:solidFill>
              <a:latin typeface="HY견고딕" pitchFamily="18" charset="-127"/>
              <a:ea typeface="HY견고딕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6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설문조사에서 도출한 정보를 기반으로 심층 질문을 정리하여 적극적으로 설문조사에 참여한 지인들을 대상으로 Needs와 Wants를 조사하는 심층 인터뷰를 진행하였다.</a:t>
            </a:r>
            <a:endParaRPr sz="16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1" name="Google Shape;261;p12"/>
          <p:cNvSpPr txBox="1"/>
          <p:nvPr/>
        </p:nvSpPr>
        <p:spPr>
          <a:xfrm>
            <a:off x="9224970" y="3450842"/>
            <a:ext cx="2153988" cy="11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600" dirty="0">
                <a:solidFill>
                  <a:srgbClr val="00B050"/>
                </a:solidFill>
                <a:latin typeface="HY견고딕" pitchFamily="18" charset="-127"/>
                <a:ea typeface="HY견고딕" pitchFamily="18" charset="-127"/>
                <a:cs typeface="Malgun Gothic"/>
                <a:sym typeface="Malgun Gothic"/>
              </a:rPr>
              <a:t>페르소나</a:t>
            </a:r>
            <a:endParaRPr sz="1600" i="0" u="none" strike="noStrike" cap="none" dirty="0">
              <a:solidFill>
                <a:srgbClr val="00B050"/>
              </a:solidFill>
              <a:latin typeface="HY견고딕" pitchFamily="18" charset="-127"/>
              <a:ea typeface="HY견고딕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미처 파악하기 어려운 AR</a:t>
            </a:r>
            <a:r>
              <a:rPr lang="ko-KR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피팅기술의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문제점을 찾아내었다.</a:t>
            </a: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" name="Google Shape;39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2444" y="1106625"/>
            <a:ext cx="18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Picture 3" descr="C:\Users\304-21\Desktop\인터뷰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030" y="834786"/>
            <a:ext cx="2661816" cy="2587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oogle Shape;289;p13"/>
          <p:cNvPicPr preferRelativeResize="0"/>
          <p:nvPr/>
        </p:nvPicPr>
        <p:blipFill rotWithShape="1">
          <a:blip r:embed="rId5">
            <a:alphaModFix/>
          </a:blip>
          <a:srcRect b="20079"/>
          <a:stretch/>
        </p:blipFill>
        <p:spPr>
          <a:xfrm>
            <a:off x="2587737" y="810875"/>
            <a:ext cx="2508138" cy="243807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/>
          <p:cNvSpPr/>
          <p:nvPr/>
        </p:nvSpPr>
        <p:spPr>
          <a:xfrm>
            <a:off x="2410876" y="3404552"/>
            <a:ext cx="2684999" cy="3078407"/>
          </a:xfrm>
          <a:prstGeom prst="rect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787489" y="3404552"/>
            <a:ext cx="2684999" cy="3078407"/>
          </a:xfrm>
          <a:prstGeom prst="rect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9164101" y="3404552"/>
            <a:ext cx="2684999" cy="3078407"/>
          </a:xfrm>
          <a:prstGeom prst="rect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5448300" y="803925"/>
            <a:ext cx="0" cy="584223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8820150" y="803925"/>
            <a:ext cx="0" cy="584223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0390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3"/>
          <p:cNvSpPr txBox="1">
            <a:spLocks noGrp="1"/>
          </p:cNvSpPr>
          <p:nvPr>
            <p:ph type="title"/>
          </p:nvPr>
        </p:nvSpPr>
        <p:spPr>
          <a:xfrm>
            <a:off x="2279576" y="120436"/>
            <a:ext cx="9721080" cy="34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b="1" dirty="0">
                <a:solidFill>
                  <a:schemeClr val="dk2"/>
                </a:solidFill>
                <a:latin typeface="HY견고딕" pitchFamily="18" charset="-127"/>
                <a:ea typeface="HY견고딕" pitchFamily="18" charset="-127"/>
                <a:sym typeface="Arial"/>
              </a:rPr>
              <a:t>1차 설문조사 개요</a:t>
            </a:r>
            <a:endParaRPr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8" name="Google Shape;268;p13"/>
          <p:cNvSpPr txBox="1"/>
          <p:nvPr/>
        </p:nvSpPr>
        <p:spPr>
          <a:xfrm>
            <a:off x="418974" y="810875"/>
            <a:ext cx="1088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3"/>
          <p:cNvSpPr txBox="1"/>
          <p:nvPr/>
        </p:nvSpPr>
        <p:spPr>
          <a:xfrm rot="5400000">
            <a:off x="115007" y="795481"/>
            <a:ext cx="31451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3"/>
          <p:cNvSpPr/>
          <p:nvPr/>
        </p:nvSpPr>
        <p:spPr>
          <a:xfrm>
            <a:off x="0" y="1179268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배경 및 목적</a:t>
            </a:r>
            <a:endParaRPr/>
          </a:p>
        </p:txBody>
      </p:sp>
      <p:sp>
        <p:nvSpPr>
          <p:cNvPr id="271" name="Google Shape;271;p13"/>
          <p:cNvSpPr/>
          <p:nvPr/>
        </p:nvSpPr>
        <p:spPr>
          <a:xfrm>
            <a:off x="0" y="1631002"/>
            <a:ext cx="2135560" cy="451164"/>
          </a:xfrm>
          <a:prstGeom prst="rect">
            <a:avLst/>
          </a:prstGeom>
          <a:solidFill>
            <a:srgbClr val="1E20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∥ 사용자 조사 및 분석</a:t>
            </a:r>
            <a:endParaRPr/>
          </a:p>
        </p:txBody>
      </p:sp>
      <p:sp>
        <p:nvSpPr>
          <p:cNvPr id="272" name="Google Shape;272;p13"/>
          <p:cNvSpPr/>
          <p:nvPr/>
        </p:nvSpPr>
        <p:spPr>
          <a:xfrm>
            <a:off x="0" y="2082736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자료조사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3"/>
          <p:cNvSpPr/>
          <p:nvPr/>
        </p:nvSpPr>
        <p:spPr>
          <a:xfrm>
            <a:off x="0" y="2534470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정보구조 설계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3"/>
          <p:cNvSpPr/>
          <p:nvPr/>
        </p:nvSpPr>
        <p:spPr>
          <a:xfrm>
            <a:off x="0" y="2986204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프로젝트 컨셉트</a:t>
            </a:r>
            <a:endParaRPr/>
          </a:p>
        </p:txBody>
      </p:sp>
      <p:sp>
        <p:nvSpPr>
          <p:cNvPr id="275" name="Google Shape;275;p13"/>
          <p:cNvSpPr txBox="1"/>
          <p:nvPr/>
        </p:nvSpPr>
        <p:spPr>
          <a:xfrm>
            <a:off x="-48344" y="94275"/>
            <a:ext cx="2232248" cy="45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Every  Wear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3"/>
          <p:cNvSpPr txBox="1"/>
          <p:nvPr/>
        </p:nvSpPr>
        <p:spPr>
          <a:xfrm>
            <a:off x="2449698" y="972282"/>
            <a:ext cx="9380835" cy="4631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HY동녘M" pitchFamily="18" charset="-127"/>
              <a:ea typeface="HY동녘M" pitchFamily="18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HY동녘M" pitchFamily="18" charset="-127"/>
              <a:ea typeface="HY동녘M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HY동녘M" pitchFamily="18" charset="-127"/>
              <a:ea typeface="HY동녘M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HY동녘M" pitchFamily="18" charset="-127"/>
              <a:ea typeface="HY동녘M" pitchFamily="18" charset="-127"/>
              <a:cs typeface="Malgun Gothic"/>
              <a:sym typeface="Malgun Gothic"/>
            </a:endParaRPr>
          </a:p>
        </p:txBody>
      </p:sp>
      <p:sp>
        <p:nvSpPr>
          <p:cNvPr id="277" name="Google Shape;277;p13"/>
          <p:cNvSpPr txBox="1"/>
          <p:nvPr/>
        </p:nvSpPr>
        <p:spPr>
          <a:xfrm>
            <a:off x="1415479" y="3363725"/>
            <a:ext cx="4376395" cy="265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8" name="Google Shape;278;p13"/>
          <p:cNvPicPr preferRelativeResize="0"/>
          <p:nvPr/>
        </p:nvPicPr>
        <p:blipFill rotWithShape="1">
          <a:blip r:embed="rId3">
            <a:alphaModFix/>
          </a:blip>
          <a:srcRect l="9520" r="9017"/>
          <a:stretch/>
        </p:blipFill>
        <p:spPr>
          <a:xfrm>
            <a:off x="2711624" y="1590675"/>
            <a:ext cx="2391060" cy="3032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3"/>
          <p:cNvPicPr preferRelativeResize="0"/>
          <p:nvPr/>
        </p:nvPicPr>
        <p:blipFill rotWithShape="1">
          <a:blip r:embed="rId4">
            <a:alphaModFix/>
          </a:blip>
          <a:srcRect l="21923" r="18946" b="13648"/>
          <a:stretch/>
        </p:blipFill>
        <p:spPr>
          <a:xfrm>
            <a:off x="5876625" y="1824566"/>
            <a:ext cx="1745066" cy="277444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3"/>
          <p:cNvSpPr txBox="1"/>
          <p:nvPr/>
        </p:nvSpPr>
        <p:spPr>
          <a:xfrm>
            <a:off x="5884596" y="942975"/>
            <a:ext cx="1482594" cy="356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i="0" u="none" strike="noStrike" cap="none" dirty="0">
                <a:solidFill>
                  <a:srgbClr val="00B050"/>
                </a:solidFill>
                <a:latin typeface="HY견고딕" pitchFamily="18" charset="-127"/>
                <a:ea typeface="HY견고딕" pitchFamily="18" charset="-127"/>
                <a:sym typeface="Arial"/>
              </a:rPr>
              <a:t>  </a:t>
            </a:r>
            <a:r>
              <a:rPr lang="ko-KR" sz="1800" i="0" u="none" strike="noStrike" cap="none" dirty="0">
                <a:solidFill>
                  <a:srgbClr val="00B050"/>
                </a:solidFill>
                <a:latin typeface="HY견고딕" pitchFamily="18" charset="-127"/>
                <a:ea typeface="HY견고딕" pitchFamily="18" charset="-127"/>
                <a:sym typeface="Arial"/>
              </a:rPr>
              <a:t>조사 목적</a:t>
            </a:r>
            <a:endParaRPr sz="1800" i="0" u="none" strike="noStrike" cap="none" dirty="0">
              <a:solidFill>
                <a:srgbClr val="00B050"/>
              </a:solidFill>
              <a:latin typeface="HY견고딕" pitchFamily="18" charset="-127"/>
              <a:ea typeface="HY견고딕" pitchFamily="18" charset="-127"/>
              <a:sym typeface="Arial"/>
            </a:endParaRPr>
          </a:p>
        </p:txBody>
      </p:sp>
      <p:sp>
        <p:nvSpPr>
          <p:cNvPr id="282" name="Google Shape;282;p13"/>
          <p:cNvSpPr txBox="1"/>
          <p:nvPr/>
        </p:nvSpPr>
        <p:spPr>
          <a:xfrm>
            <a:off x="9370884" y="2049555"/>
            <a:ext cx="2695358" cy="1271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i="0" u="none" strike="noStrike" cap="none" dirty="0">
                <a:solidFill>
                  <a:schemeClr val="bg1">
                    <a:lumMod val="50000"/>
                  </a:schemeClr>
                </a:solidFill>
                <a:latin typeface="HY동녘M" pitchFamily="18" charset="-127"/>
                <a:ea typeface="HY동녘M" pitchFamily="18" charset="-127"/>
                <a:sym typeface="Arial"/>
              </a:rPr>
              <a:t>2019. 04. 04 ~ 04. 07</a:t>
            </a:r>
            <a:endParaRPr sz="1800" i="0" u="none" strike="noStrike" cap="none" dirty="0">
              <a:solidFill>
                <a:schemeClr val="bg1">
                  <a:lumMod val="50000"/>
                </a:schemeClr>
              </a:solidFill>
              <a:latin typeface="HY동녘M" pitchFamily="18" charset="-127"/>
              <a:ea typeface="HY동녘M" pitchFamily="18" charset="-127"/>
              <a:sym typeface="Arial"/>
            </a:endParaRPr>
          </a:p>
        </p:txBody>
      </p:sp>
      <p:sp>
        <p:nvSpPr>
          <p:cNvPr id="283" name="Google Shape;283;p13"/>
          <p:cNvSpPr txBox="1"/>
          <p:nvPr/>
        </p:nvSpPr>
        <p:spPr>
          <a:xfrm>
            <a:off x="2639616" y="5047367"/>
            <a:ext cx="2570610" cy="346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i="0" u="none" strike="noStrike" cap="none" dirty="0">
                <a:solidFill>
                  <a:schemeClr val="bg1">
                    <a:lumMod val="50000"/>
                  </a:schemeClr>
                </a:solidFill>
                <a:latin typeface="HY동녘M" pitchFamily="18" charset="-127"/>
                <a:ea typeface="HY동녘M" pitchFamily="18" charset="-127"/>
                <a:cs typeface="Malgun Gothic"/>
                <a:sym typeface="Malgun Gothic"/>
              </a:rPr>
              <a:t>20대 온라인 의류쇼핑 </a:t>
            </a:r>
            <a:r>
              <a:rPr lang="ko-KR" sz="1400" i="0" u="none" strike="noStrike" cap="none" dirty="0">
                <a:solidFill>
                  <a:schemeClr val="bg1">
                    <a:lumMod val="50000"/>
                  </a:schemeClr>
                </a:solidFill>
                <a:latin typeface="HY동녘M" pitchFamily="18" charset="-127"/>
                <a:ea typeface="HY동녘M" pitchFamily="18" charset="-127"/>
                <a:sym typeface="Arial"/>
              </a:rPr>
              <a:t>이용자</a:t>
            </a:r>
            <a:endParaRPr sz="1400" i="0" u="none" strike="noStrike" cap="none" dirty="0">
              <a:solidFill>
                <a:schemeClr val="bg1">
                  <a:lumMod val="50000"/>
                </a:schemeClr>
              </a:solidFill>
              <a:latin typeface="HY동녘M" pitchFamily="18" charset="-127"/>
              <a:ea typeface="HY동녘M" pitchFamily="18" charset="-127"/>
              <a:sym typeface="Arial"/>
            </a:endParaRPr>
          </a:p>
        </p:txBody>
      </p:sp>
      <p:sp>
        <p:nvSpPr>
          <p:cNvPr id="284" name="Google Shape;284;p13"/>
          <p:cNvSpPr txBox="1"/>
          <p:nvPr/>
        </p:nvSpPr>
        <p:spPr>
          <a:xfrm>
            <a:off x="5419673" y="5047475"/>
            <a:ext cx="4063591" cy="86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i="0" u="none" strike="noStrike" cap="none" dirty="0">
                <a:solidFill>
                  <a:schemeClr val="tx2">
                    <a:lumMod val="50000"/>
                  </a:schemeClr>
                </a:solidFill>
                <a:latin typeface="HY동녘M" pitchFamily="18" charset="-127"/>
                <a:ea typeface="HY동녘M" pitchFamily="18" charset="-127"/>
                <a:sym typeface="Arial"/>
              </a:rPr>
              <a:t>온라인 의류쇼핑을 꺼리는 이유조사</a:t>
            </a:r>
            <a:endParaRPr sz="1400" i="0" u="none" strike="noStrike" cap="none" dirty="0">
              <a:solidFill>
                <a:schemeClr val="tx2">
                  <a:lumMod val="50000"/>
                </a:schemeClr>
              </a:solidFill>
              <a:latin typeface="HY동녘M" pitchFamily="18" charset="-127"/>
              <a:ea typeface="HY동녘M" pitchFamily="18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 dirty="0">
              <a:solidFill>
                <a:schemeClr val="tx2">
                  <a:lumMod val="50000"/>
                </a:schemeClr>
              </a:solidFill>
              <a:latin typeface="HY동녘M" pitchFamily="18" charset="-127"/>
              <a:ea typeface="HY동녘M" pitchFamily="18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ko-KR" sz="1400" i="0" u="none" strike="noStrike" cap="none" dirty="0">
                <a:solidFill>
                  <a:schemeClr val="tx2">
                    <a:lumMod val="50000"/>
                  </a:schemeClr>
                </a:solidFill>
                <a:latin typeface="HY동녘M" pitchFamily="18" charset="-127"/>
                <a:ea typeface="HY동녘M" pitchFamily="18" charset="-127"/>
                <a:sym typeface="Arial"/>
              </a:rPr>
              <a:t>    </a:t>
            </a:r>
            <a:r>
              <a:rPr lang="ko-KR" sz="1400" i="0" u="none" strike="noStrike" cap="none" dirty="0">
                <a:solidFill>
                  <a:schemeClr val="tx2">
                    <a:lumMod val="50000"/>
                  </a:schemeClr>
                </a:solidFill>
                <a:latin typeface="HY동녘M" pitchFamily="18" charset="-127"/>
                <a:ea typeface="HY동녘M" pitchFamily="18" charset="-127"/>
                <a:sym typeface="Arial"/>
              </a:rPr>
              <a:t>-&gt;  심층인터뷰 질문지 작성 / 요구사항 수집</a:t>
            </a:r>
            <a:endParaRPr sz="1400" i="0" u="none" strike="noStrike" cap="none" dirty="0">
              <a:solidFill>
                <a:schemeClr val="tx2">
                  <a:lumMod val="50000"/>
                </a:schemeClr>
              </a:solidFill>
              <a:latin typeface="HY동녘M" pitchFamily="18" charset="-127"/>
              <a:ea typeface="HY동녘M" pitchFamily="18" charset="-127"/>
              <a:sym typeface="Arial"/>
            </a:endParaRPr>
          </a:p>
        </p:txBody>
      </p:sp>
      <p:sp>
        <p:nvSpPr>
          <p:cNvPr id="285" name="Google Shape;285;p13"/>
          <p:cNvSpPr txBox="1"/>
          <p:nvPr/>
        </p:nvSpPr>
        <p:spPr>
          <a:xfrm>
            <a:off x="7954020" y="2078874"/>
            <a:ext cx="1289613" cy="46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rgbClr val="00B050"/>
                </a:solidFill>
                <a:latin typeface="HY견고딕" pitchFamily="18" charset="-127"/>
                <a:ea typeface="HY견고딕" pitchFamily="18" charset="-127"/>
                <a:sym typeface="Arial"/>
              </a:rPr>
              <a:t>조사 기간</a:t>
            </a:r>
            <a:endParaRPr sz="1800" b="1" i="0" u="none" strike="noStrike" cap="none" dirty="0">
              <a:solidFill>
                <a:srgbClr val="00B050"/>
              </a:solidFill>
              <a:latin typeface="HY견고딕" pitchFamily="18" charset="-127"/>
              <a:ea typeface="HY견고딕" pitchFamily="18" charset="-127"/>
              <a:sym typeface="Arial"/>
            </a:endParaRPr>
          </a:p>
        </p:txBody>
      </p:sp>
      <p:sp>
        <p:nvSpPr>
          <p:cNvPr id="286" name="Google Shape;286;p13"/>
          <p:cNvSpPr txBox="1"/>
          <p:nvPr/>
        </p:nvSpPr>
        <p:spPr>
          <a:xfrm>
            <a:off x="7954021" y="2711986"/>
            <a:ext cx="1289612" cy="552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rgbClr val="00B050"/>
                </a:solidFill>
                <a:latin typeface="HY견고딕" pitchFamily="18" charset="-127"/>
                <a:ea typeface="HY견고딕" pitchFamily="18" charset="-127"/>
                <a:sym typeface="Arial"/>
              </a:rPr>
              <a:t>조사 인원</a:t>
            </a:r>
            <a:endParaRPr sz="1800" b="1" i="0" u="none" strike="noStrike" cap="none" dirty="0">
              <a:solidFill>
                <a:srgbClr val="00B050"/>
              </a:solidFill>
              <a:latin typeface="HY견고딕" pitchFamily="18" charset="-127"/>
              <a:ea typeface="HY견고딕" pitchFamily="18" charset="-127"/>
              <a:sym typeface="Arial"/>
            </a:endParaRPr>
          </a:p>
        </p:txBody>
      </p:sp>
      <p:sp>
        <p:nvSpPr>
          <p:cNvPr id="287" name="Google Shape;287;p13"/>
          <p:cNvSpPr txBox="1"/>
          <p:nvPr/>
        </p:nvSpPr>
        <p:spPr>
          <a:xfrm>
            <a:off x="8706792" y="5267326"/>
            <a:ext cx="151422" cy="253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HY동녘M" pitchFamily="18" charset="-127"/>
              <a:ea typeface="HY동녘M" pitchFamily="18" charset="-127"/>
              <a:sym typeface="Arial"/>
            </a:endParaRPr>
          </a:p>
        </p:txBody>
      </p:sp>
      <p:sp>
        <p:nvSpPr>
          <p:cNvPr id="288" name="Google Shape;288;p13"/>
          <p:cNvSpPr txBox="1"/>
          <p:nvPr/>
        </p:nvSpPr>
        <p:spPr>
          <a:xfrm>
            <a:off x="9370884" y="2711986"/>
            <a:ext cx="982396" cy="342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i="0" u="none" strike="noStrike" cap="none" dirty="0">
                <a:solidFill>
                  <a:schemeClr val="bg1">
                    <a:lumMod val="50000"/>
                  </a:schemeClr>
                </a:solidFill>
                <a:latin typeface="HY동녘M" pitchFamily="18" charset="-127"/>
                <a:ea typeface="HY동녘M" pitchFamily="18" charset="-127"/>
                <a:sym typeface="Arial"/>
              </a:rPr>
              <a:t>47명</a:t>
            </a:r>
            <a:endParaRPr sz="1800" i="0" u="none" strike="noStrike" cap="none" dirty="0">
              <a:solidFill>
                <a:schemeClr val="bg1">
                  <a:lumMod val="50000"/>
                </a:schemeClr>
              </a:solidFill>
              <a:latin typeface="HY동녘M" pitchFamily="18" charset="-127"/>
              <a:ea typeface="HY동녘M" pitchFamily="18" charset="-127"/>
              <a:sym typeface="Arial"/>
            </a:endParaRPr>
          </a:p>
        </p:txBody>
      </p:sp>
      <p:pic>
        <p:nvPicPr>
          <p:cNvPr id="289" name="Google Shape;289;p13"/>
          <p:cNvPicPr preferRelativeResize="0"/>
          <p:nvPr/>
        </p:nvPicPr>
        <p:blipFill rotWithShape="1">
          <a:blip r:embed="rId5">
            <a:alphaModFix/>
          </a:blip>
          <a:srcRect b="20079"/>
          <a:stretch/>
        </p:blipFill>
        <p:spPr>
          <a:xfrm>
            <a:off x="2289618" y="667074"/>
            <a:ext cx="808868" cy="629356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3"/>
          <p:cNvSpPr txBox="1"/>
          <p:nvPr/>
        </p:nvSpPr>
        <p:spPr>
          <a:xfrm>
            <a:off x="7954021" y="3345086"/>
            <a:ext cx="1289612" cy="65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00B050"/>
                </a:solidFill>
                <a:latin typeface="HY견고딕" pitchFamily="18" charset="-127"/>
                <a:ea typeface="HY견고딕" pitchFamily="18" charset="-127"/>
                <a:sym typeface="Arial"/>
              </a:rPr>
              <a:t>조사 방법</a:t>
            </a:r>
            <a:endParaRPr sz="1800" b="1" i="0" u="none" strike="noStrike" cap="none">
              <a:solidFill>
                <a:srgbClr val="00B050"/>
              </a:solidFill>
              <a:latin typeface="HY견고딕" pitchFamily="18" charset="-127"/>
              <a:ea typeface="HY견고딕" pitchFamily="18" charset="-127"/>
              <a:sym typeface="Arial"/>
            </a:endParaRPr>
          </a:p>
        </p:txBody>
      </p:sp>
      <p:sp>
        <p:nvSpPr>
          <p:cNvPr id="291" name="Google Shape;291;p13"/>
          <p:cNvSpPr txBox="1"/>
          <p:nvPr/>
        </p:nvSpPr>
        <p:spPr>
          <a:xfrm>
            <a:off x="9377307" y="3330990"/>
            <a:ext cx="2909943" cy="78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i="0" u="none" strike="noStrike" cap="none" dirty="0">
                <a:solidFill>
                  <a:schemeClr val="bg1">
                    <a:lumMod val="50000"/>
                  </a:schemeClr>
                </a:solidFill>
                <a:latin typeface="HY동녘M" pitchFamily="18" charset="-127"/>
                <a:ea typeface="HY동녘M" pitchFamily="18" charset="-127"/>
                <a:sym typeface="Arial"/>
              </a:rPr>
              <a:t>온라인 설문지 양식 배포</a:t>
            </a:r>
            <a:endParaRPr sz="1800" i="0" u="none" strike="noStrike" cap="none" dirty="0">
              <a:solidFill>
                <a:schemeClr val="bg1">
                  <a:lumMod val="50000"/>
                </a:schemeClr>
              </a:solidFill>
              <a:latin typeface="HY동녘M" pitchFamily="18" charset="-127"/>
              <a:ea typeface="HY동녘M" pitchFamily="18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i="0" u="none" strike="noStrike" cap="none" dirty="0">
                <a:solidFill>
                  <a:schemeClr val="bg1">
                    <a:lumMod val="50000"/>
                  </a:schemeClr>
                </a:solidFill>
                <a:latin typeface="HY동녘M" pitchFamily="18" charset="-127"/>
                <a:ea typeface="HY동녘M" pitchFamily="18" charset="-127"/>
                <a:sym typeface="Arial"/>
              </a:rPr>
              <a:t>       </a:t>
            </a:r>
            <a:r>
              <a:rPr lang="ko-KR" sz="1400" i="0" u="none" strike="noStrike" cap="none" dirty="0">
                <a:solidFill>
                  <a:schemeClr val="bg1">
                    <a:lumMod val="50000"/>
                  </a:schemeClr>
                </a:solidFill>
                <a:latin typeface="HY동녘M" pitchFamily="18" charset="-127"/>
                <a:ea typeface="HY동녘M" pitchFamily="18" charset="-127"/>
                <a:sym typeface="Arial"/>
              </a:rPr>
              <a:t>    (</a:t>
            </a:r>
            <a:r>
              <a:rPr lang="ko-KR" sz="1400" i="0" u="none" strike="noStrike" cap="none" dirty="0" err="1">
                <a:solidFill>
                  <a:schemeClr val="bg1">
                    <a:lumMod val="50000"/>
                  </a:schemeClr>
                </a:solidFill>
                <a:latin typeface="HY동녘M" pitchFamily="18" charset="-127"/>
                <a:ea typeface="HY동녘M" pitchFamily="18" charset="-127"/>
                <a:sym typeface="Arial"/>
              </a:rPr>
              <a:t>구글</a:t>
            </a:r>
            <a:r>
              <a:rPr lang="ko-KR" sz="1400" i="0" u="none" strike="noStrike" cap="none" dirty="0">
                <a:solidFill>
                  <a:schemeClr val="bg1">
                    <a:lumMod val="50000"/>
                  </a:schemeClr>
                </a:solidFill>
                <a:latin typeface="HY동녘M" pitchFamily="18" charset="-127"/>
                <a:ea typeface="HY동녘M" pitchFamily="18" charset="-127"/>
                <a:sym typeface="Arial"/>
              </a:rPr>
              <a:t> 설문지)</a:t>
            </a:r>
            <a:endParaRPr sz="1400" i="0" u="none" strike="noStrike" cap="none" dirty="0">
              <a:solidFill>
                <a:schemeClr val="bg1">
                  <a:lumMod val="50000"/>
                </a:schemeClr>
              </a:solidFill>
              <a:latin typeface="HY동녘M" pitchFamily="18" charset="-127"/>
              <a:ea typeface="HY동녘M" pitchFamily="18" charset="-127"/>
              <a:sym typeface="Arial"/>
            </a:endParaRPr>
          </a:p>
        </p:txBody>
      </p:sp>
      <p:sp>
        <p:nvSpPr>
          <p:cNvPr id="292" name="Google Shape;292;p13"/>
          <p:cNvSpPr/>
          <p:nvPr/>
        </p:nvSpPr>
        <p:spPr>
          <a:xfrm>
            <a:off x="263352" y="1823115"/>
            <a:ext cx="66938" cy="66938"/>
          </a:xfrm>
          <a:prstGeom prst="ellipse">
            <a:avLst/>
          </a:prstGeom>
          <a:solidFill>
            <a:srgbClr val="EC5353"/>
          </a:solidFill>
          <a:ln>
            <a:noFill/>
          </a:ln>
          <a:effectLst>
            <a:outerShdw blurRad="25400" dist="254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" name="Google Shape;281;p13"/>
          <p:cNvSpPr txBox="1"/>
          <p:nvPr/>
        </p:nvSpPr>
        <p:spPr>
          <a:xfrm>
            <a:off x="3183624" y="928451"/>
            <a:ext cx="1482594" cy="356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i="0" u="none" strike="noStrike" cap="none" dirty="0">
                <a:solidFill>
                  <a:srgbClr val="00B050"/>
                </a:solidFill>
                <a:latin typeface="HY견고딕" pitchFamily="18" charset="-127"/>
                <a:ea typeface="HY견고딕" pitchFamily="18" charset="-127"/>
                <a:sym typeface="Arial"/>
              </a:rPr>
              <a:t>조사 대상</a:t>
            </a:r>
            <a:endParaRPr sz="1800" i="0" u="none" strike="noStrike" cap="none" dirty="0">
              <a:solidFill>
                <a:srgbClr val="00B050"/>
              </a:solidFill>
              <a:latin typeface="HY견고딕" pitchFamily="18" charset="-127"/>
              <a:ea typeface="HY견고딕" pitchFamily="18" charset="-127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"/>
          <p:cNvSpPr txBox="1">
            <a:spLocks noGrp="1"/>
          </p:cNvSpPr>
          <p:nvPr>
            <p:ph type="title"/>
          </p:nvPr>
        </p:nvSpPr>
        <p:spPr>
          <a:xfrm>
            <a:off x="2279576" y="120436"/>
            <a:ext cx="9721080" cy="34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b="1" dirty="0">
                <a:solidFill>
                  <a:schemeClr val="dk2"/>
                </a:solidFill>
                <a:latin typeface="HY견고딕" pitchFamily="18" charset="-127"/>
                <a:ea typeface="HY견고딕" pitchFamily="18" charset="-127"/>
                <a:sym typeface="Arial"/>
              </a:rPr>
              <a:t>조사 내용 - 설문조사</a:t>
            </a:r>
            <a:endParaRPr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9" name="Google Shape;299;p14"/>
          <p:cNvSpPr txBox="1"/>
          <p:nvPr/>
        </p:nvSpPr>
        <p:spPr>
          <a:xfrm>
            <a:off x="418974" y="810875"/>
            <a:ext cx="1169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4"/>
          <p:cNvSpPr txBox="1"/>
          <p:nvPr/>
        </p:nvSpPr>
        <p:spPr>
          <a:xfrm rot="5400000">
            <a:off x="115007" y="795481"/>
            <a:ext cx="31451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4"/>
          <p:cNvSpPr/>
          <p:nvPr/>
        </p:nvSpPr>
        <p:spPr>
          <a:xfrm>
            <a:off x="0" y="1179268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배경 및 목적</a:t>
            </a:r>
            <a:endParaRPr/>
          </a:p>
        </p:txBody>
      </p:sp>
      <p:sp>
        <p:nvSpPr>
          <p:cNvPr id="302" name="Google Shape;302;p14"/>
          <p:cNvSpPr/>
          <p:nvPr/>
        </p:nvSpPr>
        <p:spPr>
          <a:xfrm>
            <a:off x="0" y="1631002"/>
            <a:ext cx="2135560" cy="451164"/>
          </a:xfrm>
          <a:prstGeom prst="rect">
            <a:avLst/>
          </a:prstGeom>
          <a:solidFill>
            <a:srgbClr val="1E20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∥ 사용자 조사 및 분석</a:t>
            </a:r>
            <a:endParaRPr/>
          </a:p>
        </p:txBody>
      </p:sp>
      <p:sp>
        <p:nvSpPr>
          <p:cNvPr id="303" name="Google Shape;303;p14"/>
          <p:cNvSpPr/>
          <p:nvPr/>
        </p:nvSpPr>
        <p:spPr>
          <a:xfrm>
            <a:off x="0" y="2082736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자료조사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4"/>
          <p:cNvSpPr/>
          <p:nvPr/>
        </p:nvSpPr>
        <p:spPr>
          <a:xfrm>
            <a:off x="0" y="2534470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정보구조 설계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4"/>
          <p:cNvSpPr/>
          <p:nvPr/>
        </p:nvSpPr>
        <p:spPr>
          <a:xfrm>
            <a:off x="0" y="2986204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프로젝트 컨셉트</a:t>
            </a:r>
            <a:endParaRPr/>
          </a:p>
        </p:txBody>
      </p:sp>
      <p:sp>
        <p:nvSpPr>
          <p:cNvPr id="306" name="Google Shape;306;p14"/>
          <p:cNvSpPr txBox="1"/>
          <p:nvPr/>
        </p:nvSpPr>
        <p:spPr>
          <a:xfrm>
            <a:off x="-48344" y="94275"/>
            <a:ext cx="2232248" cy="45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Every  Wear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9616" y="799063"/>
            <a:ext cx="7056784" cy="3621704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4"/>
          <p:cNvSpPr txBox="1"/>
          <p:nvPr/>
        </p:nvSpPr>
        <p:spPr>
          <a:xfrm>
            <a:off x="8445944" y="5053012"/>
            <a:ext cx="3564559" cy="13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8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HY동녘M" pitchFamily="18" charset="-127"/>
                <a:ea typeface="HY동녘M" pitchFamily="18" charset="-127"/>
                <a:cs typeface="Malgun Gothic"/>
                <a:sym typeface="Malgun Gothic"/>
              </a:rPr>
              <a:t>우리는 사이즈와 </a:t>
            </a:r>
            <a:r>
              <a:rPr lang="ko-KR" sz="1800" b="0" i="0" u="none" strike="noStrike" cap="none" dirty="0" err="1">
                <a:solidFill>
                  <a:schemeClr val="bg1">
                    <a:lumMod val="50000"/>
                  </a:schemeClr>
                </a:solidFill>
                <a:latin typeface="HY동녘M" pitchFamily="18" charset="-127"/>
                <a:ea typeface="HY동녘M" pitchFamily="18" charset="-127"/>
                <a:cs typeface="Malgun Gothic"/>
                <a:sym typeface="Malgun Gothic"/>
              </a:rPr>
              <a:t>핏을</a:t>
            </a:r>
            <a:r>
              <a:rPr lang="ko-KR" sz="18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HY동녘M" pitchFamily="18" charset="-127"/>
                <a:ea typeface="HY동녘M" pitchFamily="18" charset="-127"/>
                <a:cs typeface="Malgun Gothic"/>
                <a:sym typeface="Malgun Gothic"/>
              </a:rPr>
              <a:t> 위주로 AR 의류 쇼핑몰 프로젝트를 진행</a:t>
            </a:r>
            <a:endParaRPr sz="1800" b="0" i="0" u="none" strike="noStrike" cap="none" dirty="0">
              <a:solidFill>
                <a:schemeClr val="bg1">
                  <a:lumMod val="50000"/>
                </a:schemeClr>
              </a:solidFill>
              <a:latin typeface="HY동녘M" pitchFamily="18" charset="-127"/>
              <a:ea typeface="HY동녘M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HY동녘M" pitchFamily="18" charset="-127"/>
              <a:ea typeface="HY동녘M" pitchFamily="18" charset="-127"/>
              <a:cs typeface="Malgun Gothic"/>
              <a:sym typeface="Malgun Gothic"/>
            </a:endParaRPr>
          </a:p>
        </p:txBody>
      </p:sp>
      <p:sp>
        <p:nvSpPr>
          <p:cNvPr id="309" name="Google Shape;309;p14"/>
          <p:cNvSpPr txBox="1"/>
          <p:nvPr/>
        </p:nvSpPr>
        <p:spPr>
          <a:xfrm>
            <a:off x="2207567" y="4721360"/>
            <a:ext cx="5536257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000" b="1" i="0" u="none" strike="noStrike" cap="none" dirty="0">
                <a:solidFill>
                  <a:srgbClr val="00B050"/>
                </a:solidFill>
                <a:latin typeface="HY나무B" pitchFamily="18" charset="-127"/>
                <a:ea typeface="HY나무B" pitchFamily="18" charset="-127"/>
                <a:sym typeface="Arial"/>
              </a:rPr>
              <a:t>1차 설문조사 결과</a:t>
            </a:r>
            <a:endParaRPr sz="2000" b="1" i="0" u="none" strike="noStrike" cap="none" dirty="0">
              <a:solidFill>
                <a:srgbClr val="00B050"/>
              </a:solidFill>
              <a:latin typeface="HY나무B" pitchFamily="18" charset="-127"/>
              <a:ea typeface="HY나무B" pitchFamily="18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600" b="1" i="0" u="none" strike="noStrike" cap="none" dirty="0">
                <a:solidFill>
                  <a:srgbClr val="000000"/>
                </a:solidFill>
                <a:latin typeface="HY나무B" pitchFamily="18" charset="-127"/>
                <a:ea typeface="HY나무B" pitchFamily="18" charset="-127"/>
                <a:sym typeface="Arial"/>
              </a:rPr>
              <a:t> </a:t>
            </a:r>
            <a:endParaRPr sz="1600" b="1" i="0" u="none" strike="noStrike" cap="none" dirty="0">
              <a:solidFill>
                <a:srgbClr val="000000"/>
              </a:solidFill>
              <a:latin typeface="HY나무B" pitchFamily="18" charset="-127"/>
              <a:ea typeface="HY나무B" pitchFamily="18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600" i="0" u="none" strike="noStrike" cap="none" dirty="0">
                <a:solidFill>
                  <a:schemeClr val="bg1">
                    <a:lumMod val="50000"/>
                  </a:schemeClr>
                </a:solidFill>
                <a:latin typeface="HY동녘M" pitchFamily="18" charset="-127"/>
                <a:ea typeface="HY동녘M" pitchFamily="18" charset="-127"/>
                <a:sym typeface="Arial"/>
              </a:rPr>
              <a:t>주 문제점/개선점 : 사이즈, </a:t>
            </a:r>
            <a:r>
              <a:rPr lang="ko-KR" sz="1600" i="0" u="none" strike="noStrike" cap="none" dirty="0" err="1">
                <a:solidFill>
                  <a:schemeClr val="bg1">
                    <a:lumMod val="50000"/>
                  </a:schemeClr>
                </a:solidFill>
                <a:latin typeface="HY동녘M" pitchFamily="18" charset="-127"/>
                <a:ea typeface="HY동녘M" pitchFamily="18" charset="-127"/>
                <a:sym typeface="Arial"/>
              </a:rPr>
              <a:t>핏</a:t>
            </a:r>
            <a:endParaRPr sz="1600" i="0" u="none" strike="noStrike" cap="none" dirty="0">
              <a:solidFill>
                <a:schemeClr val="bg1">
                  <a:lumMod val="50000"/>
                </a:schemeClr>
              </a:solidFill>
              <a:latin typeface="HY동녘M" pitchFamily="18" charset="-127"/>
              <a:ea typeface="HY동녘M" pitchFamily="18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600" i="0" u="none" strike="noStrike" cap="none" dirty="0">
              <a:solidFill>
                <a:schemeClr val="bg1">
                  <a:lumMod val="50000"/>
                </a:schemeClr>
              </a:solidFill>
              <a:latin typeface="HY동녘M" pitchFamily="18" charset="-127"/>
              <a:ea typeface="HY동녘M" pitchFamily="18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600" i="0" u="none" strike="noStrike" cap="none" dirty="0">
                <a:solidFill>
                  <a:schemeClr val="bg1">
                    <a:lumMod val="50000"/>
                  </a:schemeClr>
                </a:solidFill>
                <a:latin typeface="HY동녘M" pitchFamily="18" charset="-127"/>
                <a:ea typeface="HY동녘M" pitchFamily="18" charset="-127"/>
                <a:sym typeface="Arial"/>
              </a:rPr>
              <a:t>기타 사항(약 20%)문제점/ 개선점 : 색상, 실물과 다른 옷</a:t>
            </a:r>
            <a:endParaRPr sz="1600" i="0" u="none" strike="noStrike" cap="none" dirty="0">
              <a:solidFill>
                <a:schemeClr val="bg1">
                  <a:lumMod val="50000"/>
                </a:schemeClr>
              </a:solidFill>
              <a:latin typeface="HY동녘M" pitchFamily="18" charset="-127"/>
              <a:ea typeface="HY동녘M" pitchFamily="18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 i="0" u="none" strike="noStrike" cap="none" dirty="0">
              <a:solidFill>
                <a:schemeClr val="bg1">
                  <a:lumMod val="50000"/>
                </a:schemeClr>
              </a:solidFill>
              <a:latin typeface="HY동녘M" pitchFamily="18" charset="-127"/>
              <a:ea typeface="HY동녘M" pitchFamily="18" charset="-127"/>
              <a:sym typeface="Arial"/>
            </a:endParaRPr>
          </a:p>
        </p:txBody>
      </p:sp>
      <p:sp>
        <p:nvSpPr>
          <p:cNvPr id="310" name="Google Shape;310;p14"/>
          <p:cNvSpPr/>
          <p:nvPr/>
        </p:nvSpPr>
        <p:spPr>
          <a:xfrm>
            <a:off x="7636024" y="5524162"/>
            <a:ext cx="641400" cy="415500"/>
          </a:xfrm>
          <a:prstGeom prst="rightArrow">
            <a:avLst>
              <a:gd name="adj1" fmla="val 31661"/>
              <a:gd name="adj2" fmla="val 61462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4"/>
          <p:cNvSpPr/>
          <p:nvPr/>
        </p:nvSpPr>
        <p:spPr>
          <a:xfrm>
            <a:off x="263352" y="1823115"/>
            <a:ext cx="66938" cy="66938"/>
          </a:xfrm>
          <a:prstGeom prst="ellipse">
            <a:avLst/>
          </a:prstGeom>
          <a:solidFill>
            <a:srgbClr val="EC5353"/>
          </a:solidFill>
          <a:ln>
            <a:noFill/>
          </a:ln>
          <a:effectLst>
            <a:outerShdw blurRad="25400" dist="254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" grpId="0"/>
      <p:bldP spid="3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5"/>
          <p:cNvSpPr txBox="1">
            <a:spLocks noGrp="1"/>
          </p:cNvSpPr>
          <p:nvPr>
            <p:ph type="title"/>
          </p:nvPr>
        </p:nvSpPr>
        <p:spPr>
          <a:xfrm>
            <a:off x="2279576" y="120436"/>
            <a:ext cx="9721080" cy="34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b="1" dirty="0">
                <a:solidFill>
                  <a:schemeClr val="dk2"/>
                </a:solidFill>
                <a:latin typeface="HY견고딕" pitchFamily="18" charset="-127"/>
                <a:ea typeface="HY견고딕" pitchFamily="18" charset="-127"/>
                <a:sym typeface="Arial"/>
              </a:rPr>
              <a:t>조사 내용 - 설문조사</a:t>
            </a:r>
            <a:endParaRPr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18" name="Google Shape;318;p15"/>
          <p:cNvSpPr txBox="1"/>
          <p:nvPr/>
        </p:nvSpPr>
        <p:spPr>
          <a:xfrm>
            <a:off x="418974" y="810875"/>
            <a:ext cx="112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15"/>
          <p:cNvSpPr txBox="1"/>
          <p:nvPr/>
        </p:nvSpPr>
        <p:spPr>
          <a:xfrm rot="5400000">
            <a:off x="115007" y="795481"/>
            <a:ext cx="31451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15"/>
          <p:cNvSpPr/>
          <p:nvPr/>
        </p:nvSpPr>
        <p:spPr>
          <a:xfrm>
            <a:off x="0" y="1179268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배경 및 목적</a:t>
            </a:r>
            <a:endParaRPr/>
          </a:p>
        </p:txBody>
      </p:sp>
      <p:sp>
        <p:nvSpPr>
          <p:cNvPr id="321" name="Google Shape;321;p15"/>
          <p:cNvSpPr/>
          <p:nvPr/>
        </p:nvSpPr>
        <p:spPr>
          <a:xfrm>
            <a:off x="0" y="1631002"/>
            <a:ext cx="2135560" cy="451164"/>
          </a:xfrm>
          <a:prstGeom prst="rect">
            <a:avLst/>
          </a:prstGeom>
          <a:solidFill>
            <a:srgbClr val="1E20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∥ 사용자 조사 및 분석</a:t>
            </a:r>
            <a:endParaRPr/>
          </a:p>
        </p:txBody>
      </p:sp>
      <p:sp>
        <p:nvSpPr>
          <p:cNvPr id="322" name="Google Shape;322;p15"/>
          <p:cNvSpPr/>
          <p:nvPr/>
        </p:nvSpPr>
        <p:spPr>
          <a:xfrm>
            <a:off x="0" y="2082736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자료조사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5"/>
          <p:cNvSpPr/>
          <p:nvPr/>
        </p:nvSpPr>
        <p:spPr>
          <a:xfrm>
            <a:off x="0" y="2534470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정보구조 설계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5"/>
          <p:cNvSpPr/>
          <p:nvPr/>
        </p:nvSpPr>
        <p:spPr>
          <a:xfrm>
            <a:off x="0" y="2986204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프로젝트 컨셉트</a:t>
            </a:r>
            <a:endParaRPr/>
          </a:p>
        </p:txBody>
      </p:sp>
      <p:sp>
        <p:nvSpPr>
          <p:cNvPr id="325" name="Google Shape;325;p15"/>
          <p:cNvSpPr txBox="1"/>
          <p:nvPr/>
        </p:nvSpPr>
        <p:spPr>
          <a:xfrm>
            <a:off x="-48344" y="94275"/>
            <a:ext cx="2232248" cy="45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Every  Wear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7198" y="930319"/>
            <a:ext cx="7277601" cy="461761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5"/>
          <p:cNvSpPr txBox="1"/>
          <p:nvPr/>
        </p:nvSpPr>
        <p:spPr>
          <a:xfrm>
            <a:off x="2457198" y="5879910"/>
            <a:ext cx="10491751" cy="978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또한, </a:t>
            </a:r>
            <a:r>
              <a:rPr lang="ko-KR" sz="14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설문자들의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기타 의견을 수집하여 심층 인터뷰에서 필요한 정보를 도출해 내었다.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15"/>
          <p:cNvSpPr/>
          <p:nvPr/>
        </p:nvSpPr>
        <p:spPr>
          <a:xfrm>
            <a:off x="263352" y="1823115"/>
            <a:ext cx="66938" cy="66938"/>
          </a:xfrm>
          <a:prstGeom prst="ellipse">
            <a:avLst/>
          </a:prstGeom>
          <a:solidFill>
            <a:srgbClr val="EC5353"/>
          </a:solidFill>
          <a:ln>
            <a:noFill/>
          </a:ln>
          <a:effectLst>
            <a:outerShdw blurRad="25400" dist="254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8"/>
          <p:cNvSpPr txBox="1">
            <a:spLocks noGrp="1"/>
          </p:cNvSpPr>
          <p:nvPr>
            <p:ph type="title"/>
          </p:nvPr>
        </p:nvSpPr>
        <p:spPr>
          <a:xfrm>
            <a:off x="2279576" y="120436"/>
            <a:ext cx="9721080" cy="34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b="1" dirty="0">
                <a:solidFill>
                  <a:schemeClr val="dk2"/>
                </a:solidFill>
                <a:latin typeface="HY견고딕" pitchFamily="18" charset="-127"/>
                <a:ea typeface="HY견고딕" pitchFamily="18" charset="-127"/>
                <a:sym typeface="Arial"/>
              </a:rPr>
              <a:t>페르소나 </a:t>
            </a:r>
            <a:r>
              <a:rPr lang="ko-KR" b="1" dirty="0">
                <a:solidFill>
                  <a:schemeClr val="dk2"/>
                </a:solidFill>
                <a:latin typeface="HY견고딕" pitchFamily="18" charset="-127"/>
                <a:ea typeface="HY견고딕" pitchFamily="18" charset="-127"/>
              </a:rPr>
              <a:t>개요</a:t>
            </a:r>
            <a:endParaRPr b="1" dirty="0">
              <a:solidFill>
                <a:schemeClr val="dk2"/>
              </a:solidFill>
              <a:latin typeface="HY견고딕" pitchFamily="18" charset="-127"/>
              <a:ea typeface="HY견고딕" pitchFamily="18" charset="-127"/>
              <a:sym typeface="Arial"/>
            </a:endParaRPr>
          </a:p>
        </p:txBody>
      </p:sp>
      <p:sp>
        <p:nvSpPr>
          <p:cNvPr id="387" name="Google Shape;387;p18"/>
          <p:cNvSpPr txBox="1"/>
          <p:nvPr/>
        </p:nvSpPr>
        <p:spPr>
          <a:xfrm>
            <a:off x="418973" y="810875"/>
            <a:ext cx="1358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18"/>
          <p:cNvSpPr txBox="1"/>
          <p:nvPr/>
        </p:nvSpPr>
        <p:spPr>
          <a:xfrm rot="5400000">
            <a:off x="115007" y="795481"/>
            <a:ext cx="31451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18"/>
          <p:cNvSpPr/>
          <p:nvPr/>
        </p:nvSpPr>
        <p:spPr>
          <a:xfrm>
            <a:off x="0" y="1179268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배경 및 목적</a:t>
            </a:r>
            <a:endParaRPr/>
          </a:p>
        </p:txBody>
      </p:sp>
      <p:sp>
        <p:nvSpPr>
          <p:cNvPr id="390" name="Google Shape;390;p18"/>
          <p:cNvSpPr/>
          <p:nvPr/>
        </p:nvSpPr>
        <p:spPr>
          <a:xfrm>
            <a:off x="0" y="1631002"/>
            <a:ext cx="2135560" cy="451164"/>
          </a:xfrm>
          <a:prstGeom prst="rect">
            <a:avLst/>
          </a:prstGeom>
          <a:solidFill>
            <a:srgbClr val="1E20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∥ 사용자 조사 및 분석</a:t>
            </a:r>
            <a:endParaRPr/>
          </a:p>
        </p:txBody>
      </p:sp>
      <p:sp>
        <p:nvSpPr>
          <p:cNvPr id="391" name="Google Shape;391;p18"/>
          <p:cNvSpPr/>
          <p:nvPr/>
        </p:nvSpPr>
        <p:spPr>
          <a:xfrm>
            <a:off x="0" y="2082736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자료조사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18"/>
          <p:cNvSpPr/>
          <p:nvPr/>
        </p:nvSpPr>
        <p:spPr>
          <a:xfrm>
            <a:off x="0" y="2534470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정보구조 설계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18"/>
          <p:cNvSpPr/>
          <p:nvPr/>
        </p:nvSpPr>
        <p:spPr>
          <a:xfrm>
            <a:off x="0" y="2986204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프로젝트 컨셉트</a:t>
            </a:r>
            <a:endParaRPr/>
          </a:p>
        </p:txBody>
      </p:sp>
      <p:sp>
        <p:nvSpPr>
          <p:cNvPr id="394" name="Google Shape;394;p18"/>
          <p:cNvSpPr txBox="1"/>
          <p:nvPr/>
        </p:nvSpPr>
        <p:spPr>
          <a:xfrm>
            <a:off x="-48344" y="94275"/>
            <a:ext cx="2232248" cy="45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Every  Wear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Google Shape;39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5243" y="1179268"/>
            <a:ext cx="3715450" cy="4171318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18"/>
          <p:cNvSpPr/>
          <p:nvPr/>
        </p:nvSpPr>
        <p:spPr>
          <a:xfrm>
            <a:off x="6795888" y="2508593"/>
            <a:ext cx="5072261" cy="2120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HY나무B" pitchFamily="18" charset="-127"/>
                <a:ea typeface="HY나무B" pitchFamily="18" charset="-127"/>
                <a:cs typeface="Malgun Gothic"/>
                <a:sym typeface="Malgun Gothic"/>
              </a:rPr>
              <a:t> 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HY나무B" pitchFamily="18" charset="-127"/>
                <a:ea typeface="HY나무B" pitchFamily="18" charset="-127"/>
                <a:cs typeface="Malgun Gothic"/>
                <a:sym typeface="Malgun Gothic"/>
              </a:rPr>
              <a:t>사용자들을 어떻게 만족시킬 것인지</a:t>
            </a:r>
            <a:endParaRPr lang="en-US" altLang="ko-KR" sz="1600" b="1" dirty="0">
              <a:solidFill>
                <a:schemeClr val="bg1">
                  <a:lumMod val="50000"/>
                </a:schemeClr>
              </a:solidFill>
              <a:latin typeface="HY나무B" pitchFamily="18" charset="-127"/>
              <a:ea typeface="HY나무B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 err="1">
                <a:solidFill>
                  <a:schemeClr val="bg1">
                    <a:lumMod val="50000"/>
                  </a:schemeClr>
                </a:solidFill>
                <a:latin typeface="HY나무B" pitchFamily="18" charset="-127"/>
                <a:ea typeface="HY나무B" pitchFamily="18" charset="-127"/>
                <a:cs typeface="Malgun Gothic"/>
                <a:sym typeface="Malgun Gothic"/>
              </a:rPr>
              <a:t>니즈와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HY나무B" pitchFamily="18" charset="-127"/>
                <a:ea typeface="HY나무B" pitchFamily="18" charset="-127"/>
                <a:cs typeface="Malgun Gothic"/>
                <a:sym typeface="Malgun Gothic"/>
              </a:rPr>
              <a:t> </a:t>
            </a:r>
            <a:r>
              <a:rPr lang="ko-KR" altLang="en-US" sz="1600" b="1" dirty="0" err="1">
                <a:solidFill>
                  <a:schemeClr val="bg1">
                    <a:lumMod val="50000"/>
                  </a:schemeClr>
                </a:solidFill>
                <a:latin typeface="HY나무B" pitchFamily="18" charset="-127"/>
                <a:ea typeface="HY나무B" pitchFamily="18" charset="-127"/>
                <a:cs typeface="Malgun Gothic"/>
                <a:sym typeface="Malgun Gothic"/>
              </a:rPr>
              <a:t>원츠를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HY나무B" pitchFamily="18" charset="-127"/>
                <a:ea typeface="HY나무B" pitchFamily="18" charset="-127"/>
                <a:cs typeface="Malgun Gothic"/>
                <a:sym typeface="Malgun Gothic"/>
              </a:rPr>
              <a:t> 가상인물에 축소시켜 </a:t>
            </a:r>
            <a:endParaRPr lang="en-US" altLang="ko-KR" sz="1600" b="1" dirty="0">
              <a:solidFill>
                <a:schemeClr val="bg1">
                  <a:lumMod val="50000"/>
                </a:schemeClr>
              </a:solidFill>
              <a:latin typeface="HY나무B" pitchFamily="18" charset="-127"/>
              <a:ea typeface="HY나무B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HY나무B" pitchFamily="18" charset="-127"/>
                <a:ea typeface="HY나무B" pitchFamily="18" charset="-127"/>
                <a:cs typeface="Malgun Gothic"/>
                <a:sym typeface="Malgun Gothic"/>
              </a:rPr>
              <a:t>행동과 반응을 예상해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HY나무B" pitchFamily="18" charset="-127"/>
                <a:ea typeface="HY나무B" pitchFamily="18" charset="-127"/>
                <a:cs typeface="Malgun Gothic"/>
                <a:sym typeface="Malgun Gothic"/>
              </a:rPr>
              <a:t> 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HY나무B" pitchFamily="18" charset="-127"/>
                <a:ea typeface="HY나무B" pitchFamily="18" charset="-127"/>
                <a:cs typeface="Malgun Gothic"/>
                <a:sym typeface="Malgun Gothic"/>
              </a:rPr>
              <a:t>프로젝트의 기능을 도출한다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HY나무B" pitchFamily="18" charset="-127"/>
                <a:ea typeface="HY나무B" pitchFamily="18" charset="-127"/>
                <a:cs typeface="Malgun Gothic"/>
                <a:sym typeface="Malgun Gothic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chemeClr val="dk1"/>
                </a:solidFill>
                <a:latin typeface="HY나무B" pitchFamily="18" charset="-127"/>
                <a:ea typeface="HY나무B" pitchFamily="18" charset="-127"/>
                <a:cs typeface="Malgun Gothic"/>
                <a:sym typeface="Malgun Gothic"/>
              </a:rPr>
              <a:t> </a:t>
            </a:r>
            <a:endParaRPr dirty="0"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397" name="Google Shape;397;p18"/>
          <p:cNvSpPr/>
          <p:nvPr/>
        </p:nvSpPr>
        <p:spPr>
          <a:xfrm>
            <a:off x="263352" y="1823115"/>
            <a:ext cx="66938" cy="66938"/>
          </a:xfrm>
          <a:prstGeom prst="ellipse">
            <a:avLst/>
          </a:prstGeom>
          <a:solidFill>
            <a:srgbClr val="EC5353"/>
          </a:solidFill>
          <a:ln>
            <a:noFill/>
          </a:ln>
          <a:effectLst>
            <a:outerShdw blurRad="25400" dist="254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61618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9"/>
          <p:cNvSpPr txBox="1">
            <a:spLocks noGrp="1"/>
          </p:cNvSpPr>
          <p:nvPr>
            <p:ph type="title"/>
          </p:nvPr>
        </p:nvSpPr>
        <p:spPr>
          <a:xfrm>
            <a:off x="2279576" y="120436"/>
            <a:ext cx="9721080" cy="34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b="1" dirty="0">
                <a:latin typeface="HY견고딕" pitchFamily="18" charset="-127"/>
                <a:ea typeface="HY견고딕" pitchFamily="18" charset="-127"/>
              </a:rPr>
              <a:t>페르소나 모형</a:t>
            </a:r>
            <a:endParaRPr b="1" dirty="0">
              <a:solidFill>
                <a:schemeClr val="dk2"/>
              </a:solidFill>
              <a:latin typeface="HY견고딕" pitchFamily="18" charset="-127"/>
              <a:ea typeface="HY견고딕" pitchFamily="18" charset="-127"/>
              <a:sym typeface="Arial"/>
            </a:endParaRPr>
          </a:p>
        </p:txBody>
      </p:sp>
      <p:sp>
        <p:nvSpPr>
          <p:cNvPr id="404" name="Google Shape;404;p19"/>
          <p:cNvSpPr txBox="1"/>
          <p:nvPr/>
        </p:nvSpPr>
        <p:spPr>
          <a:xfrm>
            <a:off x="418974" y="810875"/>
            <a:ext cx="1281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19"/>
          <p:cNvSpPr txBox="1"/>
          <p:nvPr/>
        </p:nvSpPr>
        <p:spPr>
          <a:xfrm rot="5400000">
            <a:off x="115007" y="795481"/>
            <a:ext cx="31451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19"/>
          <p:cNvSpPr/>
          <p:nvPr/>
        </p:nvSpPr>
        <p:spPr>
          <a:xfrm>
            <a:off x="0" y="1179268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배경 및 목적</a:t>
            </a:r>
            <a:endParaRPr/>
          </a:p>
        </p:txBody>
      </p:sp>
      <p:sp>
        <p:nvSpPr>
          <p:cNvPr id="407" name="Google Shape;407;p19"/>
          <p:cNvSpPr/>
          <p:nvPr/>
        </p:nvSpPr>
        <p:spPr>
          <a:xfrm>
            <a:off x="0" y="1631002"/>
            <a:ext cx="2135560" cy="451164"/>
          </a:xfrm>
          <a:prstGeom prst="rect">
            <a:avLst/>
          </a:prstGeom>
          <a:solidFill>
            <a:srgbClr val="1E20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∥ 사용자 조사 및 분석</a:t>
            </a:r>
            <a:endParaRPr/>
          </a:p>
        </p:txBody>
      </p:sp>
      <p:sp>
        <p:nvSpPr>
          <p:cNvPr id="408" name="Google Shape;408;p19"/>
          <p:cNvSpPr/>
          <p:nvPr/>
        </p:nvSpPr>
        <p:spPr>
          <a:xfrm>
            <a:off x="0" y="2082736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자료조사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19"/>
          <p:cNvSpPr/>
          <p:nvPr/>
        </p:nvSpPr>
        <p:spPr>
          <a:xfrm>
            <a:off x="0" y="2534470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정보구조 설계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19"/>
          <p:cNvSpPr/>
          <p:nvPr/>
        </p:nvSpPr>
        <p:spPr>
          <a:xfrm>
            <a:off x="0" y="2986204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프로젝트 컨셉트</a:t>
            </a:r>
            <a:endParaRPr/>
          </a:p>
        </p:txBody>
      </p:sp>
      <p:sp>
        <p:nvSpPr>
          <p:cNvPr id="411" name="Google Shape;411;p19"/>
          <p:cNvSpPr txBox="1"/>
          <p:nvPr/>
        </p:nvSpPr>
        <p:spPr>
          <a:xfrm>
            <a:off x="-48344" y="94275"/>
            <a:ext cx="2232248" cy="45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Every  Wear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2" name="Google Shape;412;p19" descr="https://lh3.googleusercontent.com/CFzAAkIFFSdfq7FWgf7xgJUUoMTb6MTGiiIaLIL0wJAVCNq7wWMj9FqwwoUnObAOLLE-jedzUle8rj0q4xyWVRW9EMrpMf-0Gp3EiyFEmw-YfP850Hu0tp9Cp_pEFmbz"/>
          <p:cNvPicPr preferRelativeResize="0"/>
          <p:nvPr/>
        </p:nvPicPr>
        <p:blipFill rotWithShape="1">
          <a:blip r:embed="rId3">
            <a:alphaModFix/>
          </a:blip>
          <a:srcRect t="3693" b="14205"/>
          <a:stretch/>
        </p:blipFill>
        <p:spPr>
          <a:xfrm>
            <a:off x="2495600" y="949369"/>
            <a:ext cx="2280884" cy="2496848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19"/>
          <p:cNvSpPr/>
          <p:nvPr/>
        </p:nvSpPr>
        <p:spPr>
          <a:xfrm>
            <a:off x="2379787" y="3928620"/>
            <a:ext cx="2924125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0000"/>
                </a:solidFill>
                <a:latin typeface="HY나무B" pitchFamily="18" charset="-127"/>
                <a:ea typeface="HY나무B" pitchFamily="18" charset="-127"/>
                <a:sym typeface="Arial"/>
              </a:rPr>
              <a:t>  유창규</a:t>
            </a:r>
            <a:endParaRPr sz="1800" dirty="0">
              <a:solidFill>
                <a:schemeClr val="dk1"/>
              </a:solidFill>
              <a:latin typeface="HY나무B" pitchFamily="18" charset="-127"/>
              <a:ea typeface="HY나무B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800" dirty="0">
                <a:solidFill>
                  <a:schemeClr val="dk1"/>
                </a:solidFill>
                <a:latin typeface="HY나무B" pitchFamily="18" charset="-127"/>
                <a:ea typeface="HY나무B" pitchFamily="18" charset="-127"/>
                <a:cs typeface="Malgun Gothic"/>
                <a:sym typeface="Malgun Gothic"/>
              </a:rPr>
            </a:br>
            <a:r>
              <a:rPr lang="ko-KR" sz="1800" dirty="0">
                <a:solidFill>
                  <a:srgbClr val="000000"/>
                </a:solidFill>
                <a:latin typeface="HY나무B" pitchFamily="18" charset="-127"/>
                <a:ea typeface="HY나무B" pitchFamily="18" charset="-127"/>
                <a:sym typeface="Arial"/>
              </a:rPr>
              <a:t>  나  이 : 25세 </a:t>
            </a:r>
            <a:endParaRPr sz="1800" dirty="0">
              <a:solidFill>
                <a:schemeClr val="dk1"/>
              </a:solidFill>
              <a:latin typeface="HY나무B" pitchFamily="18" charset="-127"/>
              <a:ea typeface="HY나무B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0000"/>
                </a:solidFill>
                <a:latin typeface="HY나무B" pitchFamily="18" charset="-127"/>
                <a:ea typeface="HY나무B" pitchFamily="18" charset="-127"/>
                <a:sym typeface="Arial"/>
              </a:rPr>
              <a:t>  직  업 : 대학생 공대생  </a:t>
            </a:r>
            <a:endParaRPr sz="1800" dirty="0">
              <a:solidFill>
                <a:schemeClr val="dk1"/>
              </a:solidFill>
              <a:latin typeface="HY나무B" pitchFamily="18" charset="-127"/>
              <a:ea typeface="HY나무B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0000"/>
                </a:solidFill>
                <a:latin typeface="HY나무B" pitchFamily="18" charset="-127"/>
                <a:ea typeface="HY나무B" pitchFamily="18" charset="-127"/>
                <a:sym typeface="Arial"/>
              </a:rPr>
              <a:t>  성  별 : 남 </a:t>
            </a:r>
            <a:endParaRPr sz="1800" dirty="0">
              <a:solidFill>
                <a:schemeClr val="dk1"/>
              </a:solidFill>
              <a:latin typeface="HY나무B" pitchFamily="18" charset="-127"/>
              <a:ea typeface="HY나무B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0000"/>
                </a:solidFill>
                <a:latin typeface="HY나무B" pitchFamily="18" charset="-127"/>
                <a:ea typeface="HY나무B" pitchFamily="18" charset="-127"/>
                <a:sym typeface="Arial"/>
              </a:rPr>
              <a:t>  거주지 :일산  </a:t>
            </a:r>
            <a:endParaRPr sz="1800" dirty="0">
              <a:solidFill>
                <a:schemeClr val="dk1"/>
              </a:solidFill>
              <a:latin typeface="HY나무B" pitchFamily="18" charset="-127"/>
              <a:ea typeface="HY나무B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4" name="Google Shape;414;p19"/>
          <p:cNvSpPr txBox="1"/>
          <p:nvPr/>
        </p:nvSpPr>
        <p:spPr>
          <a:xfrm>
            <a:off x="5303912" y="933740"/>
            <a:ext cx="6469109" cy="5262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유창규씨는 평범한 수도권에 있는 공과 대학에 다니고 있는 자칭 </a:t>
            </a:r>
            <a:r>
              <a:rPr lang="ko-KR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얼리어답터이다</a:t>
            </a:r>
            <a:r>
              <a:rPr lang="ko-KR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신기술이란 신기술에는 모두 관심을 보여 vr </a:t>
            </a:r>
            <a:r>
              <a:rPr lang="ko-KR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글레스</a:t>
            </a:r>
            <a:r>
              <a:rPr lang="ko-KR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비트코인, </a:t>
            </a:r>
            <a:r>
              <a:rPr lang="ko-KR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기가지니</a:t>
            </a:r>
            <a:r>
              <a:rPr lang="ko-KR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등 아직 정립되지 않은 기술에도 많은 관심을 가지고 있다. </a:t>
            </a: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그런 그에게 </a:t>
            </a:r>
            <a:r>
              <a:rPr lang="ko-KR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킨텍스</a:t>
            </a:r>
            <a:r>
              <a:rPr lang="ko-KR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4차 산업 기술박람회는 하나의 성지라고 표현 할 수 있다. 많은 기술들을 보며 성지 순례를 하던 그는 ar을 이용한 </a:t>
            </a:r>
            <a:r>
              <a:rPr lang="ko-KR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가상피팅</a:t>
            </a:r>
            <a:r>
              <a:rPr lang="ko-KR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이라는 코너에 발을 멈췄다. </a:t>
            </a: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전자제품이라면 몰라도 옷을 </a:t>
            </a:r>
            <a:r>
              <a:rPr lang="ko-KR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구입하는데에는</a:t>
            </a:r>
            <a:r>
              <a:rPr lang="ko-KR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많은 시간을 허비하지 않는 그에게는 매우 혁신적인 기술이라고 생각이 들었다. ar 증강현실을 이용해 옷을 입어볼 수 있다면 밖에 나가 사람들에게 치이는 수고 따위는 더 이상 필요 없고 전신 거울에 비추는 자신의 체형에 맞게 옷을 입혀주어</a:t>
            </a: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점원들의 눈치를 보며 옷을 입어볼 필요성도 없다.  만약 현재 이 기술이 온라인 쇼핑몰에 구현되어있다면 당장 실생활에서 사용할 것이라고 그는 다짐했다. 박람회가 끝나고 ar </a:t>
            </a:r>
            <a:r>
              <a:rPr lang="ko-KR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피팅</a:t>
            </a:r>
            <a:r>
              <a:rPr lang="ko-KR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기술에 </a:t>
            </a: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대해 </a:t>
            </a:r>
            <a:r>
              <a:rPr lang="ko-KR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웹서핑을</a:t>
            </a:r>
            <a:r>
              <a:rPr lang="ko-KR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통해 알아봤지만</a:t>
            </a:r>
            <a:endParaRPr lang="en-US" altLang="ko-KR"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u="sng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u="sng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실용적인 기술은 맞지만 오프라인 매장에서만 구현이 된다면 </a:t>
            </a: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 기술에 대한 진짜 강점을 살릴 수 없다고 생각했다.</a:t>
            </a: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5" name="Google Shape;415;p19"/>
          <p:cNvSpPr/>
          <p:nvPr/>
        </p:nvSpPr>
        <p:spPr>
          <a:xfrm>
            <a:off x="263352" y="1823115"/>
            <a:ext cx="66938" cy="66938"/>
          </a:xfrm>
          <a:prstGeom prst="ellipse">
            <a:avLst/>
          </a:prstGeom>
          <a:solidFill>
            <a:srgbClr val="EC5353"/>
          </a:solidFill>
          <a:ln>
            <a:noFill/>
          </a:ln>
          <a:effectLst>
            <a:outerShdw blurRad="25400" dist="254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64784C-85D5-4B10-83E3-B68053B01F59}"/>
              </a:ext>
            </a:extLst>
          </p:cNvPr>
          <p:cNvSpPr txBox="1"/>
          <p:nvPr/>
        </p:nvSpPr>
        <p:spPr>
          <a:xfrm>
            <a:off x="5269282" y="4509205"/>
            <a:ext cx="6086901" cy="784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u="sng" dirty="0">
                <a:solidFill>
                  <a:srgbClr val="FF0000"/>
                </a:solidFill>
              </a:rPr>
              <a:t>                                                  </a:t>
            </a:r>
            <a:r>
              <a:rPr lang="ko-KR" altLang="ko-KR" sz="1600" b="1" u="sng" dirty="0">
                <a:solidFill>
                  <a:srgbClr val="FF0000"/>
                </a:solidFill>
              </a:rPr>
              <a:t>오프라인 매장들에 전시용으로 </a:t>
            </a:r>
            <a:r>
              <a:rPr lang="ko-KR" altLang="ko-KR" sz="1600" b="1" u="sng" dirty="0" err="1">
                <a:solidFill>
                  <a:srgbClr val="FF0000"/>
                </a:solidFill>
              </a:rPr>
              <a:t>구현되어있을</a:t>
            </a:r>
            <a:r>
              <a:rPr lang="ko-KR" altLang="ko-KR" sz="1600" b="1" u="sng" dirty="0">
                <a:solidFill>
                  <a:srgbClr val="FF0000"/>
                </a:solidFill>
              </a:rPr>
              <a:t> 뿐  온라인에 </a:t>
            </a:r>
            <a:r>
              <a:rPr lang="ko-KR" altLang="ko-KR" sz="1600" b="1" u="sng" dirty="0" err="1">
                <a:solidFill>
                  <a:srgbClr val="FF0000"/>
                </a:solidFill>
              </a:rPr>
              <a:t>구현된것을</a:t>
            </a:r>
            <a:r>
              <a:rPr lang="ko-KR" altLang="ko-KR" sz="1600" b="1" u="sng" dirty="0">
                <a:solidFill>
                  <a:srgbClr val="FF0000"/>
                </a:solidFill>
              </a:rPr>
              <a:t> 찾아볼 수 없었다</a:t>
            </a:r>
            <a:endParaRPr lang="ko-KR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6"/>
          <p:cNvSpPr txBox="1">
            <a:spLocks noGrp="1"/>
          </p:cNvSpPr>
          <p:nvPr>
            <p:ph type="title"/>
          </p:nvPr>
        </p:nvSpPr>
        <p:spPr>
          <a:xfrm>
            <a:off x="2279576" y="120436"/>
            <a:ext cx="9721080" cy="34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b="1" dirty="0">
                <a:solidFill>
                  <a:schemeClr val="dk2"/>
                </a:solidFill>
                <a:latin typeface="HY견고딕" pitchFamily="18" charset="-127"/>
                <a:ea typeface="HY견고딕" pitchFamily="18" charset="-127"/>
                <a:sym typeface="Arial"/>
              </a:rPr>
              <a:t>2차 심층인터뷰 개요</a:t>
            </a:r>
            <a:endParaRPr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5" name="Google Shape;335;p16"/>
          <p:cNvSpPr txBox="1"/>
          <p:nvPr/>
        </p:nvSpPr>
        <p:spPr>
          <a:xfrm>
            <a:off x="418974" y="810875"/>
            <a:ext cx="1214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16"/>
          <p:cNvSpPr txBox="1"/>
          <p:nvPr/>
        </p:nvSpPr>
        <p:spPr>
          <a:xfrm rot="5400000">
            <a:off x="115007" y="795481"/>
            <a:ext cx="31451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6"/>
          <p:cNvSpPr/>
          <p:nvPr/>
        </p:nvSpPr>
        <p:spPr>
          <a:xfrm>
            <a:off x="0" y="1179268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배경 및 목적</a:t>
            </a:r>
            <a:endParaRPr/>
          </a:p>
        </p:txBody>
      </p:sp>
      <p:sp>
        <p:nvSpPr>
          <p:cNvPr id="338" name="Google Shape;338;p16"/>
          <p:cNvSpPr/>
          <p:nvPr/>
        </p:nvSpPr>
        <p:spPr>
          <a:xfrm>
            <a:off x="0" y="1631002"/>
            <a:ext cx="2135560" cy="451164"/>
          </a:xfrm>
          <a:prstGeom prst="rect">
            <a:avLst/>
          </a:prstGeom>
          <a:solidFill>
            <a:srgbClr val="1E20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∥ 사용자 조사 및 분석</a:t>
            </a:r>
            <a:endParaRPr/>
          </a:p>
        </p:txBody>
      </p:sp>
      <p:sp>
        <p:nvSpPr>
          <p:cNvPr id="339" name="Google Shape;339;p16"/>
          <p:cNvSpPr/>
          <p:nvPr/>
        </p:nvSpPr>
        <p:spPr>
          <a:xfrm>
            <a:off x="0" y="2082736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자료조사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6"/>
          <p:cNvSpPr/>
          <p:nvPr/>
        </p:nvSpPr>
        <p:spPr>
          <a:xfrm>
            <a:off x="0" y="2534470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정보구조 설계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16"/>
          <p:cNvSpPr/>
          <p:nvPr/>
        </p:nvSpPr>
        <p:spPr>
          <a:xfrm>
            <a:off x="0" y="2986204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프로젝트 컨셉트</a:t>
            </a:r>
            <a:endParaRPr/>
          </a:p>
        </p:txBody>
      </p:sp>
      <p:sp>
        <p:nvSpPr>
          <p:cNvPr id="342" name="Google Shape;342;p16"/>
          <p:cNvSpPr txBox="1"/>
          <p:nvPr/>
        </p:nvSpPr>
        <p:spPr>
          <a:xfrm>
            <a:off x="-48344" y="94275"/>
            <a:ext cx="2232248" cy="45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Every  Wear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16"/>
          <p:cNvSpPr txBox="1"/>
          <p:nvPr/>
        </p:nvSpPr>
        <p:spPr>
          <a:xfrm>
            <a:off x="2449698" y="972282"/>
            <a:ext cx="9380835" cy="4631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4" name="Google Shape;344;p16"/>
          <p:cNvPicPr preferRelativeResize="0"/>
          <p:nvPr/>
        </p:nvPicPr>
        <p:blipFill rotWithShape="1">
          <a:blip r:embed="rId3">
            <a:alphaModFix/>
          </a:blip>
          <a:srcRect l="9520" r="9017"/>
          <a:stretch/>
        </p:blipFill>
        <p:spPr>
          <a:xfrm>
            <a:off x="2711624" y="1590675"/>
            <a:ext cx="2391060" cy="3032284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16"/>
          <p:cNvSpPr txBox="1"/>
          <p:nvPr/>
        </p:nvSpPr>
        <p:spPr>
          <a:xfrm>
            <a:off x="5884596" y="942975"/>
            <a:ext cx="1482594" cy="356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rgbClr val="00B050"/>
                </a:solidFill>
                <a:latin typeface="HY견고딕" pitchFamily="18" charset="-127"/>
                <a:ea typeface="HY견고딕" pitchFamily="18" charset="-127"/>
                <a:sym typeface="Arial"/>
              </a:rPr>
              <a:t>조사 목적</a:t>
            </a:r>
            <a:endParaRPr sz="1800" b="1" i="0" u="none" strike="noStrike" cap="none" dirty="0">
              <a:solidFill>
                <a:srgbClr val="00B050"/>
              </a:solidFill>
              <a:latin typeface="HY견고딕" pitchFamily="18" charset="-127"/>
              <a:ea typeface="HY견고딕" pitchFamily="18" charset="-127"/>
              <a:sym typeface="Arial"/>
            </a:endParaRPr>
          </a:p>
        </p:txBody>
      </p:sp>
      <p:sp>
        <p:nvSpPr>
          <p:cNvPr id="347" name="Google Shape;347;p16"/>
          <p:cNvSpPr txBox="1"/>
          <p:nvPr/>
        </p:nvSpPr>
        <p:spPr>
          <a:xfrm>
            <a:off x="9370884" y="2049555"/>
            <a:ext cx="2695358" cy="1271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i="0" u="none" strike="noStrike" cap="none" dirty="0">
                <a:solidFill>
                  <a:schemeClr val="bg1">
                    <a:lumMod val="50000"/>
                  </a:schemeClr>
                </a:solidFill>
                <a:latin typeface="HY동녘M" pitchFamily="18" charset="-127"/>
                <a:ea typeface="HY동녘M" pitchFamily="18" charset="-127"/>
                <a:sym typeface="Arial"/>
              </a:rPr>
              <a:t>2019. 04. 07 ~ 04. </a:t>
            </a:r>
            <a:r>
              <a:rPr lang="ko-KR" sz="1800" dirty="0">
                <a:solidFill>
                  <a:schemeClr val="bg1">
                    <a:lumMod val="50000"/>
                  </a:schemeClr>
                </a:solidFill>
                <a:latin typeface="HY동녘M" pitchFamily="18" charset="-127"/>
                <a:ea typeface="HY동녘M" pitchFamily="18" charset="-127"/>
                <a:sym typeface="Arial"/>
              </a:rPr>
              <a:t>15</a:t>
            </a:r>
            <a:endParaRPr sz="1800" i="0" u="none" strike="noStrike" cap="none" dirty="0">
              <a:solidFill>
                <a:schemeClr val="bg1">
                  <a:lumMod val="50000"/>
                </a:schemeClr>
              </a:solidFill>
              <a:latin typeface="HY동녘M" pitchFamily="18" charset="-127"/>
              <a:ea typeface="HY동녘M" pitchFamily="18" charset="-127"/>
              <a:sym typeface="Arial"/>
            </a:endParaRPr>
          </a:p>
        </p:txBody>
      </p:sp>
      <p:sp>
        <p:nvSpPr>
          <p:cNvPr id="348" name="Google Shape;348;p16"/>
          <p:cNvSpPr txBox="1"/>
          <p:nvPr/>
        </p:nvSpPr>
        <p:spPr>
          <a:xfrm>
            <a:off x="2633466" y="5191885"/>
            <a:ext cx="2570610" cy="346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i="0" u="none" strike="noStrike" cap="none" dirty="0">
                <a:solidFill>
                  <a:schemeClr val="bg1">
                    <a:lumMod val="50000"/>
                  </a:schemeClr>
                </a:solidFill>
                <a:latin typeface="HY나무B" pitchFamily="18" charset="-127"/>
                <a:ea typeface="HY나무B" pitchFamily="18" charset="-127"/>
                <a:cs typeface="Malgun Gothic"/>
                <a:sym typeface="Malgun Gothic"/>
              </a:rPr>
              <a:t>20대 온라인 의류쇼핑 </a:t>
            </a:r>
            <a:r>
              <a:rPr lang="ko-KR" sz="1400" i="0" u="none" strike="noStrike" cap="none" dirty="0">
                <a:solidFill>
                  <a:schemeClr val="bg1">
                    <a:lumMod val="50000"/>
                  </a:schemeClr>
                </a:solidFill>
                <a:latin typeface="HY나무B" pitchFamily="18" charset="-127"/>
                <a:ea typeface="HY나무B" pitchFamily="18" charset="-127"/>
                <a:sym typeface="Arial"/>
              </a:rPr>
              <a:t>이용자</a:t>
            </a:r>
            <a:endParaRPr sz="1400" i="0" u="none" strike="noStrike" cap="none" dirty="0">
              <a:solidFill>
                <a:schemeClr val="bg1">
                  <a:lumMod val="50000"/>
                </a:schemeClr>
              </a:solidFill>
              <a:latin typeface="HY나무B" pitchFamily="18" charset="-127"/>
              <a:ea typeface="HY나무B" pitchFamily="18" charset="-127"/>
              <a:sym typeface="Arial"/>
            </a:endParaRPr>
          </a:p>
        </p:txBody>
      </p:sp>
      <p:sp>
        <p:nvSpPr>
          <p:cNvPr id="349" name="Google Shape;349;p16"/>
          <p:cNvSpPr txBox="1"/>
          <p:nvPr/>
        </p:nvSpPr>
        <p:spPr>
          <a:xfrm>
            <a:off x="5415227" y="5218250"/>
            <a:ext cx="3076349" cy="46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i="0" u="none" strike="noStrike" cap="none" dirty="0">
                <a:solidFill>
                  <a:schemeClr val="bg1">
                    <a:lumMod val="50000"/>
                  </a:schemeClr>
                </a:solidFill>
                <a:latin typeface="HY나무B" pitchFamily="18" charset="-127"/>
                <a:ea typeface="HY나무B" pitchFamily="18" charset="-127"/>
                <a:sym typeface="Arial"/>
              </a:rPr>
              <a:t>사용자의 Needs와 Wants 수집</a:t>
            </a:r>
            <a:endParaRPr sz="1400" i="0" u="none" strike="noStrike" cap="none" dirty="0">
              <a:solidFill>
                <a:schemeClr val="bg1">
                  <a:lumMod val="50000"/>
                </a:schemeClr>
              </a:solidFill>
              <a:latin typeface="HY나무B" pitchFamily="18" charset="-127"/>
              <a:ea typeface="HY나무B" pitchFamily="18" charset="-127"/>
              <a:sym typeface="Arial"/>
            </a:endParaRPr>
          </a:p>
        </p:txBody>
      </p:sp>
      <p:sp>
        <p:nvSpPr>
          <p:cNvPr id="350" name="Google Shape;350;p16"/>
          <p:cNvSpPr txBox="1"/>
          <p:nvPr/>
        </p:nvSpPr>
        <p:spPr>
          <a:xfrm>
            <a:off x="7954020" y="2078874"/>
            <a:ext cx="1289613" cy="46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000" b="1" i="0" u="none" strike="noStrike" cap="none" dirty="0">
                <a:solidFill>
                  <a:srgbClr val="00B050"/>
                </a:solidFill>
                <a:latin typeface="HY나무B" pitchFamily="18" charset="-127"/>
                <a:ea typeface="HY나무B" pitchFamily="18" charset="-127"/>
                <a:sym typeface="Arial"/>
              </a:rPr>
              <a:t>조사 기간</a:t>
            </a:r>
            <a:endParaRPr sz="2000" b="1" i="0" u="none" strike="noStrike" cap="none" dirty="0">
              <a:solidFill>
                <a:srgbClr val="00B050"/>
              </a:solidFill>
              <a:latin typeface="HY나무B" pitchFamily="18" charset="-127"/>
              <a:ea typeface="HY나무B" pitchFamily="18" charset="-127"/>
              <a:sym typeface="Arial"/>
            </a:endParaRPr>
          </a:p>
        </p:txBody>
      </p:sp>
      <p:sp>
        <p:nvSpPr>
          <p:cNvPr id="351" name="Google Shape;351;p16"/>
          <p:cNvSpPr txBox="1"/>
          <p:nvPr/>
        </p:nvSpPr>
        <p:spPr>
          <a:xfrm>
            <a:off x="7954021" y="2711986"/>
            <a:ext cx="1289612" cy="552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000" b="1" i="0" u="none" strike="noStrike" cap="none" dirty="0">
                <a:solidFill>
                  <a:srgbClr val="00B050"/>
                </a:solidFill>
                <a:latin typeface="HY나무B" pitchFamily="18" charset="-127"/>
                <a:ea typeface="HY나무B" pitchFamily="18" charset="-127"/>
                <a:sym typeface="Arial"/>
              </a:rPr>
              <a:t>조사 인원</a:t>
            </a:r>
            <a:endParaRPr sz="2000" b="1" i="0" u="none" strike="noStrike" cap="none" dirty="0">
              <a:solidFill>
                <a:srgbClr val="00B050"/>
              </a:solidFill>
              <a:latin typeface="HY나무B" pitchFamily="18" charset="-127"/>
              <a:ea typeface="HY나무B" pitchFamily="18" charset="-127"/>
              <a:sym typeface="Arial"/>
            </a:endParaRPr>
          </a:p>
        </p:txBody>
      </p:sp>
      <p:sp>
        <p:nvSpPr>
          <p:cNvPr id="352" name="Google Shape;352;p16"/>
          <p:cNvSpPr txBox="1"/>
          <p:nvPr/>
        </p:nvSpPr>
        <p:spPr>
          <a:xfrm>
            <a:off x="8706792" y="5267326"/>
            <a:ext cx="151422" cy="253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16"/>
          <p:cNvSpPr txBox="1"/>
          <p:nvPr/>
        </p:nvSpPr>
        <p:spPr>
          <a:xfrm>
            <a:off x="9370884" y="2711986"/>
            <a:ext cx="982396" cy="342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dirty="0">
                <a:solidFill>
                  <a:schemeClr val="bg1">
                    <a:lumMod val="50000"/>
                  </a:schemeClr>
                </a:solidFill>
                <a:latin typeface="HY동녘M" pitchFamily="18" charset="-127"/>
                <a:ea typeface="HY동녘M" pitchFamily="18" charset="-127"/>
                <a:sym typeface="Arial"/>
              </a:rPr>
              <a:t>6</a:t>
            </a:r>
            <a:r>
              <a:rPr lang="ko-KR" sz="1800" i="0" u="none" strike="noStrike" cap="none" dirty="0">
                <a:solidFill>
                  <a:schemeClr val="bg1">
                    <a:lumMod val="50000"/>
                  </a:schemeClr>
                </a:solidFill>
                <a:latin typeface="HY동녘M" pitchFamily="18" charset="-127"/>
                <a:ea typeface="HY동녘M" pitchFamily="18" charset="-127"/>
                <a:sym typeface="Arial"/>
              </a:rPr>
              <a:t>명</a:t>
            </a:r>
            <a:endParaRPr sz="1800" i="0" u="none" strike="noStrike" cap="none" dirty="0">
              <a:solidFill>
                <a:schemeClr val="bg1">
                  <a:lumMod val="50000"/>
                </a:schemeClr>
              </a:solidFill>
              <a:latin typeface="HY동녘M" pitchFamily="18" charset="-127"/>
              <a:ea typeface="HY동녘M" pitchFamily="18" charset="-127"/>
              <a:sym typeface="Arial"/>
            </a:endParaRPr>
          </a:p>
        </p:txBody>
      </p:sp>
      <p:sp>
        <p:nvSpPr>
          <p:cNvPr id="355" name="Google Shape;355;p16"/>
          <p:cNvSpPr txBox="1"/>
          <p:nvPr/>
        </p:nvSpPr>
        <p:spPr>
          <a:xfrm>
            <a:off x="7954021" y="3345086"/>
            <a:ext cx="1289612" cy="65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000" b="1" i="0" u="none" strike="noStrike" cap="none">
                <a:solidFill>
                  <a:srgbClr val="00B050"/>
                </a:solidFill>
                <a:latin typeface="HY나무B" pitchFamily="18" charset="-127"/>
                <a:ea typeface="HY나무B" pitchFamily="18" charset="-127"/>
                <a:sym typeface="Arial"/>
              </a:rPr>
              <a:t>조사 방법</a:t>
            </a:r>
            <a:endParaRPr sz="2000" b="1" i="0" u="none" strike="noStrike" cap="none">
              <a:solidFill>
                <a:srgbClr val="00B050"/>
              </a:solidFill>
              <a:latin typeface="HY나무B" pitchFamily="18" charset="-127"/>
              <a:ea typeface="HY나무B" pitchFamily="18" charset="-127"/>
              <a:sym typeface="Arial"/>
            </a:endParaRPr>
          </a:p>
        </p:txBody>
      </p:sp>
      <p:sp>
        <p:nvSpPr>
          <p:cNvPr id="356" name="Google Shape;356;p16"/>
          <p:cNvSpPr txBox="1"/>
          <p:nvPr/>
        </p:nvSpPr>
        <p:spPr>
          <a:xfrm>
            <a:off x="9377307" y="3330990"/>
            <a:ext cx="2695357" cy="78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dirty="0">
                <a:solidFill>
                  <a:schemeClr val="bg1">
                    <a:lumMod val="50000"/>
                  </a:schemeClr>
                </a:solidFill>
                <a:latin typeface="HY동녘M" pitchFamily="18" charset="-127"/>
                <a:ea typeface="HY동녘M" pitchFamily="18" charset="-127"/>
                <a:sym typeface="Arial"/>
              </a:rPr>
              <a:t>1대1 인터뷰</a:t>
            </a:r>
            <a:endParaRPr sz="1800" i="0" u="none" strike="noStrike" cap="none" dirty="0">
              <a:solidFill>
                <a:schemeClr val="bg1">
                  <a:lumMod val="50000"/>
                </a:schemeClr>
              </a:solidFill>
              <a:latin typeface="HY동녘M" pitchFamily="18" charset="-127"/>
              <a:ea typeface="HY동녘M" pitchFamily="18" charset="-127"/>
              <a:sym typeface="Arial"/>
            </a:endParaRPr>
          </a:p>
        </p:txBody>
      </p:sp>
      <p:pic>
        <p:nvPicPr>
          <p:cNvPr id="357" name="Google Shape;35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70726" y="1622152"/>
            <a:ext cx="2314251" cy="2895992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16"/>
          <p:cNvSpPr txBox="1"/>
          <p:nvPr/>
        </p:nvSpPr>
        <p:spPr>
          <a:xfrm>
            <a:off x="7953019" y="3948492"/>
            <a:ext cx="1289612" cy="552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000" b="1" i="0" u="none" strike="noStrike" cap="none">
                <a:solidFill>
                  <a:srgbClr val="00B050"/>
                </a:solidFill>
                <a:latin typeface="HY나무B" pitchFamily="18" charset="-127"/>
                <a:ea typeface="HY나무B" pitchFamily="18" charset="-127"/>
                <a:sym typeface="Arial"/>
              </a:rPr>
              <a:t>조사 </a:t>
            </a:r>
            <a:r>
              <a:rPr lang="ko-KR" sz="2000" b="1">
                <a:solidFill>
                  <a:srgbClr val="00B050"/>
                </a:solidFill>
                <a:latin typeface="HY나무B" pitchFamily="18" charset="-127"/>
                <a:ea typeface="HY나무B" pitchFamily="18" charset="-127"/>
                <a:sym typeface="Arial"/>
              </a:rPr>
              <a:t>진행</a:t>
            </a:r>
            <a:endParaRPr sz="2000" b="1" i="0" u="none" strike="noStrike" cap="none">
              <a:solidFill>
                <a:srgbClr val="00B050"/>
              </a:solidFill>
              <a:latin typeface="HY나무B" pitchFamily="18" charset="-127"/>
              <a:ea typeface="HY나무B" pitchFamily="18" charset="-127"/>
              <a:sym typeface="Arial"/>
            </a:endParaRPr>
          </a:p>
        </p:txBody>
      </p:sp>
      <p:sp>
        <p:nvSpPr>
          <p:cNvPr id="359" name="Google Shape;359;p16"/>
          <p:cNvSpPr txBox="1"/>
          <p:nvPr/>
        </p:nvSpPr>
        <p:spPr>
          <a:xfrm>
            <a:off x="9369882" y="3948491"/>
            <a:ext cx="1982702" cy="475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i="0" u="none" strike="noStrike" cap="none">
                <a:solidFill>
                  <a:schemeClr val="bg1">
                    <a:lumMod val="50000"/>
                  </a:schemeClr>
                </a:solidFill>
                <a:latin typeface="HY동녘M" pitchFamily="18" charset="-127"/>
                <a:ea typeface="HY동녘M" pitchFamily="18" charset="-127"/>
                <a:sym typeface="Arial"/>
              </a:rPr>
              <a:t>조원 각1명씩</a:t>
            </a:r>
            <a:endParaRPr sz="1800" i="0" u="none" strike="noStrike" cap="none">
              <a:solidFill>
                <a:schemeClr val="bg1">
                  <a:lumMod val="50000"/>
                </a:schemeClr>
              </a:solidFill>
              <a:latin typeface="HY동녘M" pitchFamily="18" charset="-127"/>
              <a:ea typeface="HY동녘M" pitchFamily="18" charset="-127"/>
              <a:sym typeface="Arial"/>
            </a:endParaRPr>
          </a:p>
        </p:txBody>
      </p:sp>
      <p:sp>
        <p:nvSpPr>
          <p:cNvPr id="360" name="Google Shape;360;p16"/>
          <p:cNvSpPr/>
          <p:nvPr/>
        </p:nvSpPr>
        <p:spPr>
          <a:xfrm>
            <a:off x="263352" y="1823115"/>
            <a:ext cx="66938" cy="66938"/>
          </a:xfrm>
          <a:prstGeom prst="ellipse">
            <a:avLst/>
          </a:prstGeom>
          <a:solidFill>
            <a:srgbClr val="EC5353"/>
          </a:solidFill>
          <a:ln>
            <a:noFill/>
          </a:ln>
          <a:effectLst>
            <a:outerShdw blurRad="25400" dist="254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" name="Picture 3" descr="C:\Users\304-21\Desktop\인터뷰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79" y="720567"/>
            <a:ext cx="819090" cy="79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Google Shape;346;p16"/>
          <p:cNvSpPr txBox="1"/>
          <p:nvPr/>
        </p:nvSpPr>
        <p:spPr>
          <a:xfrm>
            <a:off x="3265221" y="915132"/>
            <a:ext cx="1482594" cy="356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rgbClr val="00B050"/>
                </a:solidFill>
                <a:latin typeface="HY견고딕" pitchFamily="18" charset="-127"/>
                <a:ea typeface="HY견고딕" pitchFamily="18" charset="-127"/>
                <a:sym typeface="Arial"/>
              </a:rPr>
              <a:t>조사</a:t>
            </a:r>
            <a:r>
              <a:rPr lang="en-US" altLang="ko-KR" sz="1800" b="1" i="0" u="none" strike="noStrike" cap="none" dirty="0">
                <a:solidFill>
                  <a:srgbClr val="00B050"/>
                </a:solidFill>
                <a:latin typeface="HY견고딕" pitchFamily="18" charset="-127"/>
                <a:ea typeface="HY견고딕" pitchFamily="18" charset="-127"/>
                <a:sym typeface="Arial"/>
              </a:rPr>
              <a:t> </a:t>
            </a:r>
            <a:r>
              <a:rPr lang="ko-KR" altLang="en-US" sz="1800" b="1" i="0" u="none" strike="noStrike" cap="none" dirty="0">
                <a:solidFill>
                  <a:srgbClr val="00B050"/>
                </a:solidFill>
                <a:latin typeface="HY견고딕" pitchFamily="18" charset="-127"/>
                <a:ea typeface="HY견고딕" pitchFamily="18" charset="-127"/>
                <a:sym typeface="Arial"/>
              </a:rPr>
              <a:t>대상</a:t>
            </a:r>
            <a:endParaRPr sz="1800" b="1" i="0" u="none" strike="noStrike" cap="none" dirty="0">
              <a:solidFill>
                <a:srgbClr val="00B050"/>
              </a:solidFill>
              <a:latin typeface="HY견고딕" pitchFamily="18" charset="-127"/>
              <a:ea typeface="HY견고딕" pitchFamily="18" charset="-127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7"/>
          <p:cNvSpPr txBox="1">
            <a:spLocks noGrp="1"/>
          </p:cNvSpPr>
          <p:nvPr>
            <p:ph type="title"/>
          </p:nvPr>
        </p:nvSpPr>
        <p:spPr>
          <a:xfrm>
            <a:off x="2372775" y="250670"/>
            <a:ext cx="9721080" cy="34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ko-KR" altLang="en-US" b="1" dirty="0">
                <a:solidFill>
                  <a:schemeClr val="dk2"/>
                </a:solidFill>
                <a:latin typeface="HY동녘M" pitchFamily="18" charset="-127"/>
                <a:ea typeface="HY동녘M" pitchFamily="18" charset="-127"/>
              </a:rPr>
              <a:t>조사내용 </a:t>
            </a:r>
            <a:r>
              <a:rPr lang="en-US" altLang="ko-KR" b="1" dirty="0">
                <a:solidFill>
                  <a:schemeClr val="dk2"/>
                </a:solidFill>
                <a:latin typeface="HY동녘M" pitchFamily="18" charset="-127"/>
                <a:ea typeface="HY동녘M" pitchFamily="18" charset="-127"/>
              </a:rPr>
              <a:t>– </a:t>
            </a:r>
            <a:r>
              <a:rPr lang="ko-KR" altLang="en-US" b="1" dirty="0">
                <a:solidFill>
                  <a:schemeClr val="dk2"/>
                </a:solidFill>
                <a:latin typeface="HY동녘M" pitchFamily="18" charset="-127"/>
                <a:ea typeface="HY동녘M" pitchFamily="18" charset="-127"/>
              </a:rPr>
              <a:t>심층인터뷰 내용</a:t>
            </a:r>
            <a:br>
              <a:rPr lang="ko-KR" altLang="en-US" b="1" dirty="0">
                <a:solidFill>
                  <a:srgbClr val="00B050"/>
                </a:solidFill>
                <a:latin typeface="HY견고딕" pitchFamily="18" charset="-127"/>
                <a:ea typeface="HY견고딕" pitchFamily="18" charset="-127"/>
              </a:rPr>
            </a:br>
            <a:endParaRPr b="1" dirty="0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367" name="Google Shape;367;p17"/>
          <p:cNvSpPr txBox="1"/>
          <p:nvPr/>
        </p:nvSpPr>
        <p:spPr>
          <a:xfrm>
            <a:off x="418973" y="810875"/>
            <a:ext cx="133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17"/>
          <p:cNvSpPr txBox="1"/>
          <p:nvPr/>
        </p:nvSpPr>
        <p:spPr>
          <a:xfrm rot="5400000">
            <a:off x="115007" y="795481"/>
            <a:ext cx="31451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17"/>
          <p:cNvSpPr/>
          <p:nvPr/>
        </p:nvSpPr>
        <p:spPr>
          <a:xfrm>
            <a:off x="0" y="1179268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배경 및 목적</a:t>
            </a:r>
            <a:endParaRPr/>
          </a:p>
        </p:txBody>
      </p:sp>
      <p:sp>
        <p:nvSpPr>
          <p:cNvPr id="370" name="Google Shape;370;p17"/>
          <p:cNvSpPr/>
          <p:nvPr/>
        </p:nvSpPr>
        <p:spPr>
          <a:xfrm>
            <a:off x="0" y="1631002"/>
            <a:ext cx="2135560" cy="451164"/>
          </a:xfrm>
          <a:prstGeom prst="rect">
            <a:avLst/>
          </a:prstGeom>
          <a:solidFill>
            <a:srgbClr val="1E20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∥ 사용자 조사 및 분석</a:t>
            </a:r>
            <a:endParaRPr/>
          </a:p>
        </p:txBody>
      </p:sp>
      <p:sp>
        <p:nvSpPr>
          <p:cNvPr id="371" name="Google Shape;371;p17"/>
          <p:cNvSpPr/>
          <p:nvPr/>
        </p:nvSpPr>
        <p:spPr>
          <a:xfrm>
            <a:off x="0" y="2082736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자료조사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17"/>
          <p:cNvSpPr/>
          <p:nvPr/>
        </p:nvSpPr>
        <p:spPr>
          <a:xfrm>
            <a:off x="0" y="2534470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정보구조 설계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17"/>
          <p:cNvSpPr/>
          <p:nvPr/>
        </p:nvSpPr>
        <p:spPr>
          <a:xfrm>
            <a:off x="0" y="2986204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프로젝트 컨셉트</a:t>
            </a:r>
            <a:endParaRPr/>
          </a:p>
        </p:txBody>
      </p:sp>
      <p:sp>
        <p:nvSpPr>
          <p:cNvPr id="374" name="Google Shape;374;p17"/>
          <p:cNvSpPr txBox="1"/>
          <p:nvPr/>
        </p:nvSpPr>
        <p:spPr>
          <a:xfrm>
            <a:off x="-48344" y="94275"/>
            <a:ext cx="2232248" cy="45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Every  Wear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17"/>
          <p:cNvSpPr txBox="1"/>
          <p:nvPr/>
        </p:nvSpPr>
        <p:spPr>
          <a:xfrm>
            <a:off x="2399075" y="1230996"/>
            <a:ext cx="9164274" cy="2864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altLang="ko-KR" sz="1800" dirty="0">
                <a:solidFill>
                  <a:srgbClr val="00B050"/>
                </a:solidFill>
                <a:latin typeface="HY견고딕" pitchFamily="18" charset="-127"/>
                <a:ea typeface="HY견고딕" pitchFamily="18" charset="-127"/>
                <a:sym typeface="Arial"/>
              </a:rPr>
              <a:t>1. </a:t>
            </a:r>
            <a:r>
              <a:rPr lang="ko-KR" sz="1800" dirty="0">
                <a:solidFill>
                  <a:srgbClr val="00B050"/>
                </a:solidFill>
                <a:latin typeface="HY견고딕" pitchFamily="18" charset="-127"/>
                <a:ea typeface="HY견고딕" pitchFamily="18" charset="-127"/>
                <a:sym typeface="Arial"/>
              </a:rPr>
              <a:t>AR기술 사용경험 조사 </a:t>
            </a:r>
            <a:r>
              <a:rPr lang="en-US" altLang="ko-KR" sz="1800" dirty="0">
                <a:solidFill>
                  <a:srgbClr val="00B050"/>
                </a:solidFill>
                <a:latin typeface="HY견고딕" pitchFamily="18" charset="-127"/>
                <a:ea typeface="HY견고딕" pitchFamily="18" charset="-127"/>
                <a:sym typeface="Arial"/>
              </a:rPr>
              <a:t>         </a:t>
            </a:r>
            <a:r>
              <a:rPr lang="ko-KR" sz="1800" dirty="0">
                <a:solidFill>
                  <a:schemeClr val="bg1">
                    <a:lumMod val="50000"/>
                  </a:schemeClr>
                </a:solidFill>
                <a:latin typeface="HY나무B" pitchFamily="18" charset="-127"/>
                <a:ea typeface="HY나무B" pitchFamily="18" charset="-127"/>
                <a:sym typeface="Arial"/>
              </a:rPr>
              <a:t>AR기술에 대한 이해도 조사</a:t>
            </a:r>
            <a:endParaRPr sz="1800" dirty="0">
              <a:solidFill>
                <a:schemeClr val="bg1">
                  <a:lumMod val="50000"/>
                </a:schemeClr>
              </a:solidFill>
              <a:latin typeface="HY나무B" pitchFamily="18" charset="-127"/>
              <a:ea typeface="HY나무B" pitchFamily="18" charset="-127"/>
              <a:sym typeface="Arial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dirty="0">
              <a:solidFill>
                <a:schemeClr val="bg1">
                  <a:lumMod val="50000"/>
                </a:schemeClr>
              </a:solidFill>
              <a:latin typeface="HY나무B" pitchFamily="18" charset="-127"/>
              <a:ea typeface="HY나무B" pitchFamily="18" charset="-127"/>
              <a:sym typeface="Arial"/>
            </a:endParaRPr>
          </a:p>
          <a:p>
            <a:pPr marL="11430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dirty="0">
                <a:solidFill>
                  <a:srgbClr val="00B050"/>
                </a:solidFill>
                <a:latin typeface="HY견고딕" pitchFamily="18" charset="-127"/>
                <a:ea typeface="HY견고딕" pitchFamily="18" charset="-127"/>
                <a:sym typeface="Arial"/>
              </a:rPr>
              <a:t>2.  </a:t>
            </a:r>
            <a:r>
              <a:rPr lang="ko-KR" sz="1800" dirty="0" err="1">
                <a:solidFill>
                  <a:srgbClr val="00B050"/>
                </a:solidFill>
                <a:latin typeface="HY견고딕" pitchFamily="18" charset="-127"/>
                <a:ea typeface="HY견고딕" pitchFamily="18" charset="-127"/>
                <a:sym typeface="Arial"/>
              </a:rPr>
              <a:t>니즈</a:t>
            </a:r>
            <a:r>
              <a:rPr lang="ko-KR" sz="1800" dirty="0">
                <a:solidFill>
                  <a:srgbClr val="00B050"/>
                </a:solidFill>
                <a:latin typeface="HY견고딕" pitchFamily="18" charset="-127"/>
                <a:ea typeface="HY견고딕" pitchFamily="18" charset="-127"/>
                <a:sym typeface="Arial"/>
              </a:rPr>
              <a:t>  조사</a:t>
            </a:r>
            <a:r>
              <a:rPr lang="en-US" altLang="ko-KR" sz="1800" dirty="0">
                <a:solidFill>
                  <a:srgbClr val="00B050"/>
                </a:solidFill>
                <a:latin typeface="HY견고딕" pitchFamily="18" charset="-127"/>
                <a:ea typeface="HY견고딕" pitchFamily="18" charset="-127"/>
                <a:sym typeface="Arial"/>
              </a:rPr>
              <a:t> </a:t>
            </a:r>
            <a:r>
              <a:rPr lang="ko-KR" sz="1800" dirty="0">
                <a:solidFill>
                  <a:srgbClr val="00B050"/>
                </a:solidFill>
                <a:latin typeface="HY견고딕" pitchFamily="18" charset="-127"/>
                <a:ea typeface="HY견고딕" pitchFamily="18" charset="-127"/>
                <a:sym typeface="Arial"/>
              </a:rPr>
              <a:t> </a:t>
            </a:r>
            <a:r>
              <a:rPr lang="en-US" altLang="ko-KR" sz="1800" dirty="0">
                <a:solidFill>
                  <a:srgbClr val="00B050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ko-KR" sz="1800" dirty="0">
                <a:solidFill>
                  <a:srgbClr val="00B050"/>
                </a:solidFill>
                <a:latin typeface="HY견고딕" pitchFamily="18" charset="-127"/>
                <a:ea typeface="HY견고딕" pitchFamily="18" charset="-127"/>
                <a:sym typeface="Arial"/>
              </a:rPr>
              <a:t> </a:t>
            </a:r>
            <a:r>
              <a:rPr lang="en-US" altLang="ko-KR" sz="1800" dirty="0">
                <a:solidFill>
                  <a:srgbClr val="00B050"/>
                </a:solidFill>
                <a:latin typeface="HY견고딕" pitchFamily="18" charset="-127"/>
                <a:ea typeface="HY견고딕" pitchFamily="18" charset="-127"/>
                <a:sym typeface="Arial"/>
              </a:rPr>
              <a:t>  </a:t>
            </a:r>
            <a:r>
              <a:rPr lang="ko-KR" sz="1800" dirty="0">
                <a:solidFill>
                  <a:schemeClr val="bg1">
                    <a:lumMod val="50000"/>
                  </a:schemeClr>
                </a:solidFill>
                <a:latin typeface="HY나무B" pitchFamily="18" charset="-127"/>
                <a:ea typeface="HY나무B" pitchFamily="18" charset="-127"/>
                <a:sym typeface="Arial"/>
              </a:rPr>
              <a:t>온라인 쇼핑 AR기술에 </a:t>
            </a:r>
            <a:r>
              <a:rPr lang="ko-KR" sz="1800" dirty="0" err="1">
                <a:solidFill>
                  <a:schemeClr val="bg1">
                    <a:lumMod val="50000"/>
                  </a:schemeClr>
                </a:solidFill>
                <a:latin typeface="HY나무B" pitchFamily="18" charset="-127"/>
                <a:ea typeface="HY나무B" pitchFamily="18" charset="-127"/>
                <a:sym typeface="Arial"/>
              </a:rPr>
              <a:t>필요한기능</a:t>
            </a:r>
            <a:r>
              <a:rPr lang="ko-KR" sz="1800" dirty="0">
                <a:solidFill>
                  <a:schemeClr val="bg1">
                    <a:lumMod val="50000"/>
                  </a:schemeClr>
                </a:solidFill>
                <a:latin typeface="HY나무B" pitchFamily="18" charset="-127"/>
                <a:ea typeface="HY나무B" pitchFamily="18" charset="-127"/>
                <a:sym typeface="Arial"/>
              </a:rPr>
              <a:t> 조사</a:t>
            </a:r>
            <a:endParaRPr sz="1800" dirty="0">
              <a:solidFill>
                <a:schemeClr val="bg1">
                  <a:lumMod val="50000"/>
                </a:schemeClr>
              </a:solidFill>
              <a:latin typeface="HY나무B" pitchFamily="18" charset="-127"/>
              <a:ea typeface="HY나무B" pitchFamily="18" charset="-127"/>
              <a:sym typeface="Arial"/>
            </a:endParaRPr>
          </a:p>
          <a:p>
            <a:pPr marL="11430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dirty="0">
              <a:solidFill>
                <a:schemeClr val="bg1">
                  <a:lumMod val="50000"/>
                </a:schemeClr>
              </a:solidFill>
              <a:latin typeface="HY나무B" pitchFamily="18" charset="-127"/>
              <a:ea typeface="HY나무B" pitchFamily="18" charset="-127"/>
              <a:sym typeface="Arial"/>
            </a:endParaRPr>
          </a:p>
          <a:p>
            <a:pPr marL="11430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dirty="0">
                <a:solidFill>
                  <a:srgbClr val="00B050"/>
                </a:solidFill>
                <a:latin typeface="HY견고딕" pitchFamily="18" charset="-127"/>
                <a:ea typeface="HY견고딕" pitchFamily="18" charset="-127"/>
                <a:sym typeface="Arial"/>
              </a:rPr>
              <a:t>3.  </a:t>
            </a:r>
            <a:r>
              <a:rPr lang="ko-KR" sz="1800" dirty="0" err="1">
                <a:solidFill>
                  <a:srgbClr val="00B050"/>
                </a:solidFill>
                <a:latin typeface="HY견고딕" pitchFamily="18" charset="-127"/>
                <a:ea typeface="HY견고딕" pitchFamily="18" charset="-127"/>
                <a:sym typeface="Arial"/>
              </a:rPr>
              <a:t>원츠</a:t>
            </a:r>
            <a:r>
              <a:rPr lang="ko-KR" sz="1800" dirty="0">
                <a:solidFill>
                  <a:srgbClr val="00B050"/>
                </a:solidFill>
                <a:latin typeface="HY견고딕" pitchFamily="18" charset="-127"/>
                <a:ea typeface="HY견고딕" pitchFamily="18" charset="-127"/>
                <a:sym typeface="Arial"/>
              </a:rPr>
              <a:t>  조사</a:t>
            </a:r>
            <a:r>
              <a:rPr lang="en-US" altLang="ko-KR" sz="1800" dirty="0">
                <a:solidFill>
                  <a:srgbClr val="00B050"/>
                </a:solidFill>
                <a:latin typeface="HY견고딕" pitchFamily="18" charset="-127"/>
                <a:ea typeface="HY견고딕" pitchFamily="18" charset="-127"/>
                <a:sym typeface="Arial"/>
              </a:rPr>
              <a:t> </a:t>
            </a:r>
            <a:r>
              <a:rPr lang="ko-KR" sz="1800" dirty="0">
                <a:solidFill>
                  <a:srgbClr val="00B050"/>
                </a:solidFill>
                <a:latin typeface="HY견고딕" pitchFamily="18" charset="-127"/>
                <a:ea typeface="HY견고딕" pitchFamily="18" charset="-127"/>
                <a:sym typeface="Arial"/>
              </a:rPr>
              <a:t> </a:t>
            </a:r>
            <a:r>
              <a:rPr lang="en-US" altLang="ko-KR" sz="1800" dirty="0">
                <a:solidFill>
                  <a:srgbClr val="00B050"/>
                </a:solidFill>
                <a:latin typeface="HY견고딕" pitchFamily="18" charset="-127"/>
                <a:ea typeface="HY견고딕" pitchFamily="18" charset="-127"/>
              </a:rPr>
              <a:t>   </a:t>
            </a:r>
            <a:r>
              <a:rPr lang="ko-KR" sz="1800" dirty="0">
                <a:solidFill>
                  <a:srgbClr val="00B050"/>
                </a:solidFill>
                <a:latin typeface="HY견고딕" pitchFamily="18" charset="-127"/>
                <a:ea typeface="HY견고딕" pitchFamily="18" charset="-127"/>
                <a:sym typeface="Arial"/>
              </a:rPr>
              <a:t> </a:t>
            </a:r>
            <a:r>
              <a:rPr lang="en-US" altLang="ko-KR" sz="1800" dirty="0">
                <a:solidFill>
                  <a:srgbClr val="00B050"/>
                </a:solidFill>
                <a:latin typeface="HY견고딕" pitchFamily="18" charset="-127"/>
                <a:ea typeface="HY견고딕" pitchFamily="18" charset="-127"/>
                <a:sym typeface="Arial"/>
              </a:rPr>
              <a:t>   </a:t>
            </a:r>
            <a:r>
              <a:rPr lang="ko-KR" sz="1800" dirty="0">
                <a:solidFill>
                  <a:schemeClr val="bg1">
                    <a:lumMod val="50000"/>
                  </a:schemeClr>
                </a:solidFill>
                <a:latin typeface="HY나무B" pitchFamily="18" charset="-127"/>
                <a:ea typeface="HY나무B" pitchFamily="18" charset="-127"/>
                <a:sym typeface="Arial"/>
              </a:rPr>
              <a:t>온라인 쇼핑을 이용하면서 AR기술로 어떻게 이용하고 싶은가?</a:t>
            </a:r>
            <a:endParaRPr sz="1800" dirty="0">
              <a:solidFill>
                <a:schemeClr val="bg1">
                  <a:lumMod val="50000"/>
                </a:schemeClr>
              </a:solidFill>
              <a:latin typeface="HY나무B" pitchFamily="18" charset="-127"/>
              <a:ea typeface="HY나무B" pitchFamily="18" charset="-127"/>
              <a:sym typeface="Arial"/>
            </a:endParaRPr>
          </a:p>
          <a:p>
            <a:pPr marL="11430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dirty="0">
              <a:solidFill>
                <a:schemeClr val="bg1">
                  <a:lumMod val="50000"/>
                </a:schemeClr>
              </a:solidFill>
              <a:latin typeface="HY나무B" pitchFamily="18" charset="-127"/>
              <a:ea typeface="HY나무B" pitchFamily="18" charset="-127"/>
              <a:sym typeface="Arial"/>
            </a:endParaRPr>
          </a:p>
          <a:p>
            <a:pPr marL="11430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dirty="0">
                <a:solidFill>
                  <a:srgbClr val="00B050"/>
                </a:solidFill>
                <a:latin typeface="HY견고딕" pitchFamily="18" charset="-127"/>
                <a:ea typeface="HY견고딕" pitchFamily="18" charset="-127"/>
                <a:sym typeface="Arial"/>
              </a:rPr>
              <a:t>4.  기대충족  </a:t>
            </a:r>
            <a:r>
              <a:rPr lang="en-US" altLang="ko-KR" sz="1800" dirty="0">
                <a:solidFill>
                  <a:srgbClr val="00B050"/>
                </a:solidFill>
                <a:latin typeface="HY견고딕" pitchFamily="18" charset="-127"/>
                <a:ea typeface="HY견고딕" pitchFamily="18" charset="-127"/>
                <a:sym typeface="Arial"/>
              </a:rPr>
              <a:t>      </a:t>
            </a:r>
            <a:r>
              <a:rPr lang="ko-KR" sz="1800" dirty="0">
                <a:solidFill>
                  <a:schemeClr val="bg1">
                    <a:lumMod val="50000"/>
                  </a:schemeClr>
                </a:solidFill>
                <a:latin typeface="HY나무B" pitchFamily="18" charset="-127"/>
                <a:ea typeface="HY나무B" pitchFamily="18" charset="-127"/>
                <a:sym typeface="Arial"/>
              </a:rPr>
              <a:t>AR기술이 구현이 되었을 때 만족도 조사   </a:t>
            </a:r>
            <a:endParaRPr sz="1800" dirty="0">
              <a:solidFill>
                <a:schemeClr val="bg1">
                  <a:lumMod val="50000"/>
                </a:schemeClr>
              </a:solidFill>
              <a:latin typeface="HY나무B" pitchFamily="18" charset="-127"/>
              <a:ea typeface="HY나무B" pitchFamily="18" charset="-127"/>
              <a:sym typeface="Arial"/>
            </a:endParaRPr>
          </a:p>
          <a:p>
            <a:pPr marL="10160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dirty="0">
              <a:solidFill>
                <a:schemeClr val="bg1">
                  <a:lumMod val="50000"/>
                </a:schemeClr>
              </a:solidFill>
              <a:latin typeface="HY나무B" pitchFamily="18" charset="-127"/>
              <a:ea typeface="HY나무B" pitchFamily="18" charset="-127"/>
              <a:sym typeface="Arial"/>
            </a:endParaRPr>
          </a:p>
          <a:p>
            <a:pPr marL="10160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dirty="0">
                <a:solidFill>
                  <a:srgbClr val="00B050"/>
                </a:solidFill>
                <a:latin typeface="HY견고딕" pitchFamily="18" charset="-127"/>
                <a:ea typeface="HY견고딕" pitchFamily="18" charset="-127"/>
                <a:sym typeface="Arial"/>
              </a:rPr>
              <a:t>5.  추가 질문</a:t>
            </a:r>
            <a:r>
              <a:rPr lang="ko-KR" sz="2000" dirty="0">
                <a:solidFill>
                  <a:srgbClr val="00B050"/>
                </a:solidFill>
                <a:latin typeface="HY견고딕" pitchFamily="18" charset="-127"/>
                <a:ea typeface="HY견고딕" pitchFamily="18" charset="-127"/>
                <a:sym typeface="Arial"/>
              </a:rPr>
              <a:t>  </a:t>
            </a:r>
            <a:endParaRPr sz="2000" dirty="0">
              <a:solidFill>
                <a:srgbClr val="00B050"/>
              </a:solidFill>
              <a:latin typeface="HY견고딕" pitchFamily="18" charset="-127"/>
              <a:ea typeface="HY견고딕" pitchFamily="18" charset="-127"/>
              <a:sym typeface="Arial"/>
            </a:endParaRPr>
          </a:p>
        </p:txBody>
      </p:sp>
      <p:sp>
        <p:nvSpPr>
          <p:cNvPr id="379" name="Google Shape;379;p17"/>
          <p:cNvSpPr/>
          <p:nvPr/>
        </p:nvSpPr>
        <p:spPr>
          <a:xfrm>
            <a:off x="2372775" y="4760075"/>
            <a:ext cx="1893000" cy="908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>
              <a:solidFill>
                <a:srgbClr val="000000"/>
              </a:solidFill>
              <a:latin typeface="HY동녘M" pitchFamily="18" charset="-127"/>
              <a:ea typeface="HY동녘M" pitchFamily="18" charset="-127"/>
              <a:sym typeface="Arial"/>
            </a:endParaRPr>
          </a:p>
        </p:txBody>
      </p:sp>
      <p:sp>
        <p:nvSpPr>
          <p:cNvPr id="380" name="Google Shape;380;p17"/>
          <p:cNvSpPr/>
          <p:nvPr/>
        </p:nvSpPr>
        <p:spPr>
          <a:xfrm>
            <a:off x="263352" y="1823115"/>
            <a:ext cx="66938" cy="66938"/>
          </a:xfrm>
          <a:prstGeom prst="ellipse">
            <a:avLst/>
          </a:prstGeom>
          <a:solidFill>
            <a:srgbClr val="EC5353"/>
          </a:solidFill>
          <a:ln>
            <a:noFill/>
          </a:ln>
          <a:effectLst>
            <a:outerShdw blurRad="25400" dist="254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67251" y="4381500"/>
            <a:ext cx="6765726" cy="832925"/>
          </a:xfrm>
          <a:prstGeom prst="rect">
            <a:avLst/>
          </a:prstGeom>
          <a:noFill/>
          <a:ln>
            <a:noFill/>
          </a:ln>
          <a:effectLst>
            <a:outerShdw blurRad="228600" dir="4620000" sx="101000" sy="101000" algn="tl" rotWithShape="0">
              <a:prstClr val="black">
                <a:alpha val="5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  <a:cs typeface="Malgun Gothic"/>
                <a:sym typeface="Malgun Gothic"/>
              </a:rPr>
              <a:t>오프라인에 있는 </a:t>
            </a:r>
            <a:r>
              <a:rPr lang="en-US" altLang="ko-KR" sz="1800" dirty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  <a:cs typeface="Malgun Gothic"/>
                <a:sym typeface="Malgun Gothic"/>
              </a:rPr>
              <a:t>AR</a:t>
            </a:r>
            <a:r>
              <a:rPr lang="ko-KR" altLang="en-US" sz="1800" dirty="0" err="1">
                <a:solidFill>
                  <a:schemeClr val="tx1"/>
                </a:solidFill>
                <a:latin typeface="HY나무B" pitchFamily="18" charset="-127"/>
                <a:ea typeface="HY나무B" pitchFamily="18" charset="-127"/>
                <a:cs typeface="Malgun Gothic"/>
                <a:sym typeface="Malgun Gothic"/>
              </a:rPr>
              <a:t>피팅</a:t>
            </a:r>
            <a:r>
              <a:rPr lang="ko-KR" altLang="en-US" sz="1800" dirty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  <a:cs typeface="Malgun Gothic"/>
                <a:sym typeface="Malgun Gothic"/>
              </a:rPr>
              <a:t> 서비스가 온라인에 있었으면 좋겠어</a:t>
            </a:r>
            <a:r>
              <a:rPr lang="en-US" altLang="ko-KR" sz="1800" dirty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  <a:cs typeface="Malgun Gothic"/>
                <a:sym typeface="Malgun Gothic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HY나무B" pitchFamily="18" charset="-127"/>
                <a:ea typeface="HY나무B" pitchFamily="18" charset="-127"/>
                <a:cs typeface="Malgun Gothic"/>
                <a:sym typeface="Malgun Gothic"/>
              </a:rPr>
              <a:t> -&gt;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HY나무B" pitchFamily="18" charset="-127"/>
                <a:ea typeface="HY나무B" pitchFamily="18" charset="-127"/>
                <a:cs typeface="Malgun Gothic"/>
                <a:sym typeface="Malgun Gothic"/>
              </a:rPr>
              <a:t>온라인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HY나무B" pitchFamily="18" charset="-127"/>
                <a:ea typeface="HY나무B" pitchFamily="18" charset="-127"/>
                <a:cs typeface="Malgun Gothic"/>
                <a:sym typeface="Malgun Gothic"/>
              </a:rPr>
              <a:t>AR </a:t>
            </a:r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  <a:latin typeface="HY나무B" pitchFamily="18" charset="-127"/>
                <a:ea typeface="HY나무B" pitchFamily="18" charset="-127"/>
                <a:cs typeface="Malgun Gothic"/>
                <a:sym typeface="Malgun Gothic"/>
              </a:rPr>
              <a:t>어플을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HY나무B" pitchFamily="18" charset="-127"/>
                <a:ea typeface="HY나무B" pitchFamily="18" charset="-127"/>
                <a:cs typeface="Malgun Gothic"/>
                <a:sym typeface="Malgun Gothic"/>
              </a:rPr>
              <a:t> 구현해 제공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HY나무B" pitchFamily="18" charset="-127"/>
              <a:ea typeface="HY나무B" pitchFamily="18" charset="-127"/>
              <a:cs typeface="Malgun Gothic"/>
              <a:sym typeface="Malgun Gothic"/>
            </a:endParaRPr>
          </a:p>
          <a:p>
            <a:pPr lvl="0" algn="ctr">
              <a:buSzPts val="1800"/>
            </a:pPr>
            <a:endParaRPr lang="ko-KR" altLang="en-US" dirty="0">
              <a:solidFill>
                <a:schemeClr val="bg1">
                  <a:lumMod val="50000"/>
                </a:schemeClr>
              </a:solidFill>
              <a:latin typeface="HY나무B" pitchFamily="18" charset="-127"/>
              <a:ea typeface="HY나무B" pitchFamily="18" charset="-127"/>
              <a:cs typeface="Malgun Gothic"/>
              <a:sym typeface="Malgun Gothic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372773" y="990018"/>
            <a:ext cx="9190575" cy="3078407"/>
          </a:xfrm>
          <a:prstGeom prst="rect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667251" y="4295776"/>
            <a:ext cx="6896098" cy="918649"/>
          </a:xfrm>
          <a:prstGeom prst="rect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667250" y="5366826"/>
            <a:ext cx="6896099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</a:rPr>
              <a:t>옷마다 사이즈 표기는 같은데 실제 사이즈가 달라서 정확히 알아보고 싶어 </a:t>
            </a:r>
            <a:endParaRPr lang="en-US" altLang="ko-KR" sz="1600" dirty="0">
              <a:solidFill>
                <a:schemeClr val="tx1"/>
              </a:solidFill>
              <a:latin typeface="HY나무B" pitchFamily="18" charset="-127"/>
              <a:ea typeface="HY나무B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</a:rPr>
              <a:t> / </a:t>
            </a:r>
            <a:r>
              <a:rPr lang="ko-KR" altLang="en-US" sz="1800" dirty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</a:rPr>
              <a:t>모델 </a:t>
            </a:r>
            <a:r>
              <a:rPr lang="ko-KR" altLang="en-US" sz="1800" dirty="0" err="1">
                <a:solidFill>
                  <a:schemeClr val="tx1"/>
                </a:solidFill>
                <a:latin typeface="HY나무B" pitchFamily="18" charset="-127"/>
                <a:ea typeface="HY나무B" pitchFamily="18" charset="-127"/>
              </a:rPr>
              <a:t>핏</a:t>
            </a:r>
            <a:r>
              <a:rPr lang="ko-KR" altLang="en-US" sz="1800" dirty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</a:rPr>
              <a:t> 말고 나한테 맞는 </a:t>
            </a:r>
            <a:r>
              <a:rPr lang="ko-KR" altLang="en-US" sz="1800" dirty="0" err="1">
                <a:solidFill>
                  <a:schemeClr val="tx1"/>
                </a:solidFill>
                <a:latin typeface="HY나무B" pitchFamily="18" charset="-127"/>
                <a:ea typeface="HY나무B" pitchFamily="18" charset="-127"/>
              </a:rPr>
              <a:t>핏을</a:t>
            </a:r>
            <a:r>
              <a:rPr lang="ko-KR" altLang="en-US" sz="1800" dirty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</a:rPr>
              <a:t> 알아보고 싶어</a:t>
            </a:r>
            <a:endParaRPr lang="en-US" altLang="ko-KR" sz="1800" dirty="0">
              <a:solidFill>
                <a:schemeClr val="tx1"/>
              </a:solidFill>
              <a:latin typeface="HY나무B" pitchFamily="18" charset="-127"/>
              <a:ea typeface="HY나무B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HY나무B" pitchFamily="18" charset="-127"/>
                <a:ea typeface="HY나무B" pitchFamily="18" charset="-127"/>
              </a:rPr>
              <a:t>-&gt;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HY나무B" pitchFamily="18" charset="-127"/>
                <a:ea typeface="HY나무B" pitchFamily="18" charset="-127"/>
              </a:rPr>
              <a:t>의류 사이즈에 맞는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HY나무B" pitchFamily="18" charset="-127"/>
                <a:ea typeface="HY나무B" pitchFamily="18" charset="-127"/>
              </a:rPr>
              <a:t>AR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HY나무B" pitchFamily="18" charset="-127"/>
                <a:ea typeface="HY나무B" pitchFamily="18" charset="-127"/>
              </a:rPr>
              <a:t>의류 그래픽 제공을 통해 보완 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4667251" y="5366826"/>
            <a:ext cx="6896098" cy="1357824"/>
          </a:xfrm>
          <a:prstGeom prst="rect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오른쪽 화살표 3"/>
          <p:cNvSpPr/>
          <p:nvPr/>
        </p:nvSpPr>
        <p:spPr>
          <a:xfrm>
            <a:off x="4265775" y="1902736"/>
            <a:ext cx="360000" cy="180000"/>
          </a:xfrm>
          <a:prstGeom prst="rightArrow">
            <a:avLst>
              <a:gd name="adj1" fmla="val 29320"/>
              <a:gd name="adj2" fmla="val 6723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5" name="오른쪽 화살표 24"/>
          <p:cNvSpPr/>
          <p:nvPr/>
        </p:nvSpPr>
        <p:spPr>
          <a:xfrm>
            <a:off x="5476425" y="1404850"/>
            <a:ext cx="360000" cy="180000"/>
          </a:xfrm>
          <a:prstGeom prst="rightArrow">
            <a:avLst>
              <a:gd name="adj1" fmla="val 29320"/>
              <a:gd name="adj2" fmla="val 6723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6" name="오른쪽 화살표 25"/>
          <p:cNvSpPr/>
          <p:nvPr/>
        </p:nvSpPr>
        <p:spPr>
          <a:xfrm>
            <a:off x="4245300" y="2483353"/>
            <a:ext cx="360000" cy="180000"/>
          </a:xfrm>
          <a:prstGeom prst="rightArrow">
            <a:avLst>
              <a:gd name="adj1" fmla="val 29320"/>
              <a:gd name="adj2" fmla="val 6723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7" name="오른쪽 화살표 26"/>
          <p:cNvSpPr/>
          <p:nvPr/>
        </p:nvSpPr>
        <p:spPr>
          <a:xfrm>
            <a:off x="4020075" y="3031786"/>
            <a:ext cx="360000" cy="180000"/>
          </a:xfrm>
          <a:prstGeom prst="rightArrow">
            <a:avLst>
              <a:gd name="adj1" fmla="val 29320"/>
              <a:gd name="adj2" fmla="val 6723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104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" grpId="0" animBg="1"/>
      <p:bldP spid="18" grpId="0"/>
      <p:bldP spid="19" grpId="0" animBg="1"/>
      <p:bldP spid="3" grpId="0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0"/>
          <p:cNvSpPr txBox="1">
            <a:spLocks noGrp="1"/>
          </p:cNvSpPr>
          <p:nvPr>
            <p:ph type="title"/>
          </p:nvPr>
        </p:nvSpPr>
        <p:spPr>
          <a:xfrm>
            <a:off x="2279576" y="120436"/>
            <a:ext cx="9721080" cy="34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b="1" dirty="0">
                <a:latin typeface="HY견고딕" pitchFamily="18" charset="-127"/>
                <a:ea typeface="HY견고딕" pitchFamily="18" charset="-127"/>
              </a:rPr>
              <a:t>전체 조사 결과</a:t>
            </a:r>
            <a:endParaRPr b="1" dirty="0">
              <a:solidFill>
                <a:schemeClr val="dk2"/>
              </a:solidFill>
              <a:latin typeface="HY견고딕" pitchFamily="18" charset="-127"/>
              <a:ea typeface="HY견고딕" pitchFamily="18" charset="-127"/>
              <a:sym typeface="Arial"/>
            </a:endParaRPr>
          </a:p>
        </p:txBody>
      </p:sp>
      <p:sp>
        <p:nvSpPr>
          <p:cNvPr id="422" name="Google Shape;422;p20"/>
          <p:cNvSpPr txBox="1"/>
          <p:nvPr/>
        </p:nvSpPr>
        <p:spPr>
          <a:xfrm>
            <a:off x="418974" y="810875"/>
            <a:ext cx="1295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20"/>
          <p:cNvSpPr txBox="1"/>
          <p:nvPr/>
        </p:nvSpPr>
        <p:spPr>
          <a:xfrm rot="5400000">
            <a:off x="115007" y="795481"/>
            <a:ext cx="31451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0"/>
          <p:cNvSpPr/>
          <p:nvPr/>
        </p:nvSpPr>
        <p:spPr>
          <a:xfrm>
            <a:off x="0" y="1179268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배경 및 목적</a:t>
            </a:r>
            <a:endParaRPr/>
          </a:p>
        </p:txBody>
      </p:sp>
      <p:sp>
        <p:nvSpPr>
          <p:cNvPr id="425" name="Google Shape;425;p20"/>
          <p:cNvSpPr/>
          <p:nvPr/>
        </p:nvSpPr>
        <p:spPr>
          <a:xfrm>
            <a:off x="0" y="1631002"/>
            <a:ext cx="2135560" cy="451164"/>
          </a:xfrm>
          <a:prstGeom prst="rect">
            <a:avLst/>
          </a:prstGeom>
          <a:solidFill>
            <a:srgbClr val="1E20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∥ 사용자 조사 및 분석</a:t>
            </a:r>
            <a:endParaRPr/>
          </a:p>
        </p:txBody>
      </p:sp>
      <p:sp>
        <p:nvSpPr>
          <p:cNvPr id="426" name="Google Shape;426;p20"/>
          <p:cNvSpPr/>
          <p:nvPr/>
        </p:nvSpPr>
        <p:spPr>
          <a:xfrm>
            <a:off x="0" y="2082736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자료조사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0"/>
          <p:cNvSpPr/>
          <p:nvPr/>
        </p:nvSpPr>
        <p:spPr>
          <a:xfrm>
            <a:off x="0" y="2534470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정보구조 설계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20"/>
          <p:cNvSpPr/>
          <p:nvPr/>
        </p:nvSpPr>
        <p:spPr>
          <a:xfrm>
            <a:off x="0" y="2986204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프로젝트 컨셉트</a:t>
            </a:r>
            <a:endParaRPr/>
          </a:p>
        </p:txBody>
      </p:sp>
      <p:sp>
        <p:nvSpPr>
          <p:cNvPr id="429" name="Google Shape;429;p20"/>
          <p:cNvSpPr txBox="1"/>
          <p:nvPr/>
        </p:nvSpPr>
        <p:spPr>
          <a:xfrm>
            <a:off x="-48344" y="94275"/>
            <a:ext cx="2232248" cy="45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2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Every  Wear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20"/>
          <p:cNvSpPr/>
          <p:nvPr/>
        </p:nvSpPr>
        <p:spPr>
          <a:xfrm>
            <a:off x="263352" y="1823115"/>
            <a:ext cx="66938" cy="66938"/>
          </a:xfrm>
          <a:prstGeom prst="ellipse">
            <a:avLst/>
          </a:prstGeom>
          <a:solidFill>
            <a:srgbClr val="EC5353"/>
          </a:solidFill>
          <a:ln>
            <a:noFill/>
          </a:ln>
          <a:effectLst>
            <a:outerShdw blurRad="25400" dist="254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" name="Picture 3" descr="C:\Users\304-21\Desktop\인터뷰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074" y="4828475"/>
            <a:ext cx="1080000" cy="10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oogle Shape;289;p13"/>
          <p:cNvPicPr preferRelativeResize="0"/>
          <p:nvPr/>
        </p:nvPicPr>
        <p:blipFill rotWithShape="1">
          <a:blip r:embed="rId4">
            <a:alphaModFix/>
          </a:blip>
          <a:srcRect b="20079"/>
          <a:stretch/>
        </p:blipFill>
        <p:spPr>
          <a:xfrm>
            <a:off x="2976074" y="1446656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395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76074" y="3094468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/>
          <p:cNvSpPr/>
          <p:nvPr/>
        </p:nvSpPr>
        <p:spPr>
          <a:xfrm>
            <a:off x="4429125" y="1810771"/>
            <a:ext cx="64960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나무B" pitchFamily="18" charset="-127"/>
                <a:ea typeface="HY나무B" pitchFamily="18" charset="-127"/>
                <a:cs typeface="Malgun Gothic"/>
                <a:sym typeface="Malgun Gothic"/>
              </a:rPr>
              <a:t>온라인 쇼핑몰에 단점에 대해 양적 조사를 이용해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나무B" pitchFamily="18" charset="-127"/>
                <a:ea typeface="HY나무B" pitchFamily="18" charset="-127"/>
                <a:cs typeface="Malgun Gothic"/>
                <a:sym typeface="Malgun Gothic"/>
              </a:rPr>
              <a:t>AR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HY나무B" pitchFamily="18" charset="-127"/>
                <a:ea typeface="HY나무B" pitchFamily="18" charset="-127"/>
                <a:cs typeface="Malgun Gothic"/>
                <a:sym typeface="Malgun Gothic"/>
              </a:rPr>
              <a:t>피팅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나무B" pitchFamily="18" charset="-127"/>
                <a:ea typeface="HY나무B" pitchFamily="18" charset="-127"/>
                <a:cs typeface="Malgun Gothic"/>
                <a:sym typeface="Malgun Gothic"/>
              </a:rPr>
              <a:t> 기술로 보완 가능한 단점이 존재 하는지에 대한 조사를 진행해  심층인터뷰 질문지를 제작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HY나무B" pitchFamily="18" charset="-127"/>
              <a:ea typeface="HY나무B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676524" y="2855302"/>
            <a:ext cx="8353425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676524" y="4607902"/>
            <a:ext cx="8353425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4429125" y="5028418"/>
            <a:ext cx="67722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나무B" pitchFamily="18" charset="-127"/>
                <a:ea typeface="HY나무B" pitchFamily="18" charset="-127"/>
              </a:rPr>
              <a:t>심층 인터뷰를 통해 사용자가 필요로 하는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나무B" pitchFamily="18" charset="-127"/>
                <a:ea typeface="HY나무B" pitchFamily="18" charset="-127"/>
              </a:rPr>
              <a:t>AR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HY나무B" pitchFamily="18" charset="-127"/>
                <a:ea typeface="HY나무B" pitchFamily="18" charset="-127"/>
              </a:rPr>
              <a:t>피팅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나무B" pitchFamily="18" charset="-127"/>
                <a:ea typeface="HY나무B" pitchFamily="18" charset="-127"/>
              </a:rPr>
              <a:t> 서비스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HY나무B" pitchFamily="18" charset="-127"/>
                <a:ea typeface="HY나무B" pitchFamily="18" charset="-127"/>
              </a:rPr>
              <a:t>어플을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나무B" pitchFamily="18" charset="-127"/>
                <a:ea typeface="HY나무B" pitchFamily="18" charset="-127"/>
              </a:rPr>
              <a:t> 구현하고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HY나무B" pitchFamily="18" charset="-127"/>
              <a:ea typeface="HY나무B" pitchFamily="18" charset="-127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나무B" pitchFamily="18" charset="-127"/>
                <a:ea typeface="HY나무B" pitchFamily="18" charset="-127"/>
              </a:rPr>
              <a:t>사용자가 원하는 정확한 의류 사이즈와 신체에 맞는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HY나무B" pitchFamily="18" charset="-127"/>
                <a:ea typeface="HY나무B" pitchFamily="18" charset="-127"/>
              </a:rPr>
              <a:t>핏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나무B" pitchFamily="18" charset="-127"/>
                <a:ea typeface="HY나무B" pitchFamily="18" charset="-127"/>
              </a:rPr>
              <a:t> 정보를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나무B" pitchFamily="18" charset="-127"/>
                <a:ea typeface="HY나무B" pitchFamily="18" charset="-127"/>
              </a:rPr>
              <a:t>AR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나무B" pitchFamily="18" charset="-127"/>
                <a:ea typeface="HY나무B" pitchFamily="18" charset="-127"/>
              </a:rPr>
              <a:t>기능을 통해 제공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HY나무B" pitchFamily="18" charset="-127"/>
              <a:ea typeface="HY나무B" pitchFamily="18" charset="-127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나무B" pitchFamily="18" charset="-127"/>
                <a:ea typeface="HY나무B" pitchFamily="18" charset="-127"/>
              </a:rPr>
              <a:t>도출된 기능을 통해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나무B" pitchFamily="18" charset="-127"/>
                <a:ea typeface="HY나무B" pitchFamily="18" charset="-127"/>
              </a:rPr>
              <a:t>AR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나무B" pitchFamily="18" charset="-127"/>
                <a:ea typeface="HY나무B" pitchFamily="18" charset="-127"/>
              </a:rPr>
              <a:t>기능의 방향성을 정한다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나무B" pitchFamily="18" charset="-127"/>
                <a:ea typeface="HY나무B" pitchFamily="18" charset="-127"/>
              </a:rPr>
              <a:t>.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나무B" pitchFamily="18" charset="-127"/>
                <a:ea typeface="HY나무B" pitchFamily="18" charset="-127"/>
              </a:rPr>
              <a:t> 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HY나무B" pitchFamily="18" charset="-127"/>
              <a:ea typeface="HY나무B" pitchFamily="18" charset="-127"/>
            </a:endParaRPr>
          </a:p>
          <a:p>
            <a:endParaRPr lang="ko-KR" altLang="en-US" dirty="0">
              <a:solidFill>
                <a:schemeClr val="bg1">
                  <a:lumMod val="50000"/>
                </a:schemeClr>
              </a:solidFill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29125" y="3340541"/>
            <a:ext cx="6096000" cy="58785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나무B" pitchFamily="18" charset="-127"/>
                <a:ea typeface="HY나무B" pitchFamily="18" charset="-127"/>
              </a:rPr>
              <a:t>가상인물을 통해 현재 구현된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나무B" pitchFamily="18" charset="-127"/>
                <a:ea typeface="HY나무B" pitchFamily="18" charset="-127"/>
              </a:rPr>
              <a:t>AR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HY나무B" pitchFamily="18" charset="-127"/>
                <a:ea typeface="HY나무B" pitchFamily="18" charset="-127"/>
              </a:rPr>
              <a:t>피팅기술이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나무B" pitchFamily="18" charset="-127"/>
                <a:ea typeface="HY나무B" pitchFamily="18" charset="-127"/>
              </a:rPr>
              <a:t> 실용성을 가지는 온라인 공간에서 구현되어 있지 않다는 점을 도출하였다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나무B" pitchFamily="18" charset="-127"/>
                <a:ea typeface="HY나무B" pitchFamily="18" charset="-127"/>
              </a:rPr>
              <a:t>.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HY나무B" pitchFamily="18" charset="-127"/>
              <a:ea typeface="HY나무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5345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1"/>
          <p:cNvSpPr/>
          <p:nvPr/>
        </p:nvSpPr>
        <p:spPr>
          <a:xfrm>
            <a:off x="3752021" y="2204864"/>
            <a:ext cx="4687958" cy="1577257"/>
          </a:xfrm>
          <a:prstGeom prst="rect">
            <a:avLst/>
          </a:prstGeom>
          <a:solidFill>
            <a:srgbClr val="E1EFD8"/>
          </a:solidFill>
          <a:ln>
            <a:noFill/>
          </a:ln>
          <a:effectLst>
            <a:reflection endPos="48000" dist="2921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endParaRPr sz="6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21"/>
          <p:cNvSpPr/>
          <p:nvPr/>
        </p:nvSpPr>
        <p:spPr>
          <a:xfrm>
            <a:off x="4449557" y="2639550"/>
            <a:ext cx="329288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1" u="none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자료조사 </a:t>
            </a:r>
            <a:endParaRPr sz="4000" b="1" i="1" u="none" strike="noStrike" cap="none">
              <a:solidFill>
                <a:srgbClr val="38562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/>
          <p:nvPr/>
        </p:nvSpPr>
        <p:spPr>
          <a:xfrm>
            <a:off x="0" y="0"/>
            <a:ext cx="4439816" cy="6858000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" name="Google Shape;47;p5"/>
          <p:cNvSpPr txBox="1"/>
          <p:nvPr/>
        </p:nvSpPr>
        <p:spPr>
          <a:xfrm>
            <a:off x="7340838" y="1085401"/>
            <a:ext cx="194155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배경 및 목적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5"/>
          <p:cNvSpPr txBox="1"/>
          <p:nvPr/>
        </p:nvSpPr>
        <p:spPr>
          <a:xfrm>
            <a:off x="7343095" y="2167952"/>
            <a:ext cx="297389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사용자 조사 및 분석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5"/>
          <p:cNvSpPr txBox="1"/>
          <p:nvPr/>
        </p:nvSpPr>
        <p:spPr>
          <a:xfrm>
            <a:off x="7338095" y="3250503"/>
            <a:ext cx="366150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자료조사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5"/>
          <p:cNvSpPr txBox="1"/>
          <p:nvPr/>
        </p:nvSpPr>
        <p:spPr>
          <a:xfrm>
            <a:off x="2813538" y="2963939"/>
            <a:ext cx="114967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 b="1" i="0" u="none" strike="noStrike" cap="none">
                <a:solidFill>
                  <a:srgbClr val="385623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r>
              <a:rPr lang="ko-KR" sz="32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5"/>
          <p:cNvSpPr txBox="1"/>
          <p:nvPr/>
        </p:nvSpPr>
        <p:spPr>
          <a:xfrm>
            <a:off x="6634990" y="1023846"/>
            <a:ext cx="88968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 b="1" i="0" u="none" strike="noStrike" cap="none">
                <a:solidFill>
                  <a:srgbClr val="FFC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sz="3200" b="1" i="0" u="none" strike="noStrike" cap="none">
              <a:solidFill>
                <a:srgbClr val="FFC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" name="Google Shape;52;p5"/>
          <p:cNvSpPr txBox="1"/>
          <p:nvPr/>
        </p:nvSpPr>
        <p:spPr>
          <a:xfrm>
            <a:off x="6634990" y="2091009"/>
            <a:ext cx="88968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 b="1" i="0" u="none" strike="noStrike" cap="none" dirty="0">
                <a:solidFill>
                  <a:srgbClr val="FFC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sz="3200" b="1" i="0" u="none" strike="noStrike" cap="none" dirty="0">
              <a:solidFill>
                <a:srgbClr val="FFC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" name="Google Shape;53;p5"/>
          <p:cNvSpPr txBox="1"/>
          <p:nvPr/>
        </p:nvSpPr>
        <p:spPr>
          <a:xfrm>
            <a:off x="6634990" y="3158172"/>
            <a:ext cx="88968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 b="1" i="0" u="none" strike="noStrike" cap="none">
                <a:solidFill>
                  <a:srgbClr val="FFC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sz="3200" b="1" i="0" u="none" strike="noStrike" cap="none">
              <a:solidFill>
                <a:srgbClr val="FFC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" name="Google Shape;54;p5"/>
          <p:cNvSpPr txBox="1"/>
          <p:nvPr/>
        </p:nvSpPr>
        <p:spPr>
          <a:xfrm>
            <a:off x="7338095" y="4333054"/>
            <a:ext cx="366150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정보구조 설계</a:t>
            </a:r>
            <a:endParaRPr sz="2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5"/>
          <p:cNvSpPr txBox="1"/>
          <p:nvPr/>
        </p:nvSpPr>
        <p:spPr>
          <a:xfrm>
            <a:off x="6634990" y="4225335"/>
            <a:ext cx="88968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 b="1" i="0" u="none" strike="noStrike" cap="none">
                <a:solidFill>
                  <a:srgbClr val="FFC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sz="3200" b="1" i="0" u="none" strike="noStrike" cap="none">
              <a:solidFill>
                <a:srgbClr val="FFC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" name="Google Shape;56;p5"/>
          <p:cNvSpPr txBox="1"/>
          <p:nvPr/>
        </p:nvSpPr>
        <p:spPr>
          <a:xfrm>
            <a:off x="7338095" y="5415607"/>
            <a:ext cx="366150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컨셉트</a:t>
            </a:r>
            <a:endParaRPr sz="2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5"/>
          <p:cNvSpPr txBox="1"/>
          <p:nvPr/>
        </p:nvSpPr>
        <p:spPr>
          <a:xfrm>
            <a:off x="6634990" y="5292497"/>
            <a:ext cx="88968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 b="1" i="0" u="none" strike="noStrike" cap="none">
                <a:solidFill>
                  <a:srgbClr val="FFC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sz="3200" b="1" i="0" u="none" strike="noStrike" cap="none">
              <a:solidFill>
                <a:srgbClr val="FFC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2"/>
          <p:cNvSpPr txBox="1">
            <a:spLocks noGrp="1"/>
          </p:cNvSpPr>
          <p:nvPr>
            <p:ph type="title"/>
          </p:nvPr>
        </p:nvSpPr>
        <p:spPr>
          <a:xfrm>
            <a:off x="2279576" y="120436"/>
            <a:ext cx="9721080" cy="34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2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lang="ko-KR" b="1" dirty="0">
                <a:solidFill>
                  <a:schemeClr val="dk2"/>
                </a:solidFill>
                <a:latin typeface="HY견고딕" pitchFamily="18" charset="-127"/>
                <a:ea typeface="HY견고딕" pitchFamily="18" charset="-127"/>
              </a:rPr>
              <a:t>오프라인 AR </a:t>
            </a:r>
            <a:r>
              <a:rPr lang="ko-KR" b="1" dirty="0" err="1">
                <a:solidFill>
                  <a:schemeClr val="dk2"/>
                </a:solidFill>
                <a:latin typeface="HY견고딕" pitchFamily="18" charset="-127"/>
                <a:ea typeface="HY견고딕" pitchFamily="18" charset="-127"/>
              </a:rPr>
              <a:t>피팅</a:t>
            </a:r>
            <a:r>
              <a:rPr lang="ko-KR" b="1" dirty="0">
                <a:solidFill>
                  <a:schemeClr val="dk2"/>
                </a:solidFill>
                <a:latin typeface="HY견고딕" pitchFamily="18" charset="-127"/>
                <a:ea typeface="HY견고딕" pitchFamily="18" charset="-127"/>
              </a:rPr>
              <a:t>(영상자료)</a:t>
            </a:r>
            <a:endParaRPr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46" name="Google Shape;446;p22"/>
          <p:cNvSpPr txBox="1"/>
          <p:nvPr/>
        </p:nvSpPr>
        <p:spPr>
          <a:xfrm>
            <a:off x="418974" y="810875"/>
            <a:ext cx="1259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22"/>
          <p:cNvSpPr txBox="1"/>
          <p:nvPr/>
        </p:nvSpPr>
        <p:spPr>
          <a:xfrm rot="5400000">
            <a:off x="115007" y="795481"/>
            <a:ext cx="31451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22"/>
          <p:cNvSpPr/>
          <p:nvPr/>
        </p:nvSpPr>
        <p:spPr>
          <a:xfrm>
            <a:off x="0" y="1179268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배경 및 목적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22"/>
          <p:cNvSpPr/>
          <p:nvPr/>
        </p:nvSpPr>
        <p:spPr>
          <a:xfrm>
            <a:off x="0" y="1631002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사용자 조사 및 분석</a:t>
            </a:r>
            <a:endParaRPr/>
          </a:p>
        </p:txBody>
      </p:sp>
      <p:sp>
        <p:nvSpPr>
          <p:cNvPr id="450" name="Google Shape;450;p22"/>
          <p:cNvSpPr/>
          <p:nvPr/>
        </p:nvSpPr>
        <p:spPr>
          <a:xfrm>
            <a:off x="0" y="2082736"/>
            <a:ext cx="2135560" cy="451164"/>
          </a:xfrm>
          <a:prstGeom prst="rect">
            <a:avLst/>
          </a:prstGeom>
          <a:solidFill>
            <a:srgbClr val="1E20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∥ 자료조사</a:t>
            </a:r>
            <a:endParaRPr/>
          </a:p>
        </p:txBody>
      </p:sp>
      <p:sp>
        <p:nvSpPr>
          <p:cNvPr id="451" name="Google Shape;451;p22"/>
          <p:cNvSpPr/>
          <p:nvPr/>
        </p:nvSpPr>
        <p:spPr>
          <a:xfrm>
            <a:off x="0" y="2534470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정보구조 설계</a:t>
            </a:r>
            <a:endParaRPr/>
          </a:p>
        </p:txBody>
      </p:sp>
      <p:sp>
        <p:nvSpPr>
          <p:cNvPr id="452" name="Google Shape;452;p22"/>
          <p:cNvSpPr/>
          <p:nvPr/>
        </p:nvSpPr>
        <p:spPr>
          <a:xfrm>
            <a:off x="0" y="2986204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프로젝트 컨셉트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22"/>
          <p:cNvSpPr/>
          <p:nvPr/>
        </p:nvSpPr>
        <p:spPr>
          <a:xfrm>
            <a:off x="268422" y="2274849"/>
            <a:ext cx="66938" cy="66938"/>
          </a:xfrm>
          <a:prstGeom prst="ellipse">
            <a:avLst/>
          </a:prstGeom>
          <a:solidFill>
            <a:srgbClr val="EC5353"/>
          </a:solidFill>
          <a:ln>
            <a:noFill/>
          </a:ln>
          <a:effectLst>
            <a:outerShdw blurRad="25400" dist="254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4" name="Google Shape;454;p22"/>
          <p:cNvSpPr txBox="1"/>
          <p:nvPr/>
        </p:nvSpPr>
        <p:spPr>
          <a:xfrm>
            <a:off x="-48344" y="94275"/>
            <a:ext cx="2232248" cy="45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Every  Wear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4"/>
          <p:cNvSpPr txBox="1">
            <a:spLocks noGrp="1"/>
          </p:cNvSpPr>
          <p:nvPr>
            <p:ph type="title"/>
          </p:nvPr>
        </p:nvSpPr>
        <p:spPr>
          <a:xfrm>
            <a:off x="2279576" y="120436"/>
            <a:ext cx="97212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 b="1" dirty="0">
                <a:solidFill>
                  <a:schemeClr val="dk2"/>
                </a:solidFill>
              </a:rPr>
              <a:t> </a:t>
            </a:r>
            <a:r>
              <a:rPr lang="ko-KR" b="1" dirty="0">
                <a:solidFill>
                  <a:schemeClr val="dk2"/>
                </a:solidFill>
                <a:latin typeface="HY견고딕" pitchFamily="18" charset="-127"/>
                <a:ea typeface="HY견고딕" pitchFamily="18" charset="-127"/>
              </a:rPr>
              <a:t>오프라인 AR </a:t>
            </a:r>
            <a:r>
              <a:rPr lang="ko-KR" b="1" dirty="0" err="1">
                <a:solidFill>
                  <a:schemeClr val="dk2"/>
                </a:solidFill>
                <a:latin typeface="HY견고딕" pitchFamily="18" charset="-127"/>
                <a:ea typeface="HY견고딕" pitchFamily="18" charset="-127"/>
              </a:rPr>
              <a:t>피팅</a:t>
            </a:r>
            <a:r>
              <a:rPr lang="ko-KR" b="1" dirty="0">
                <a:solidFill>
                  <a:schemeClr val="dk2"/>
                </a:solidFill>
                <a:latin typeface="HY견고딕" pitchFamily="18" charset="-127"/>
                <a:ea typeface="HY견고딕" pitchFamily="18" charset="-127"/>
              </a:rPr>
              <a:t> (현장조사)</a:t>
            </a:r>
            <a:endParaRPr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77" name="Google Shape;477;p24"/>
          <p:cNvSpPr txBox="1"/>
          <p:nvPr/>
        </p:nvSpPr>
        <p:spPr>
          <a:xfrm>
            <a:off x="418974" y="810875"/>
            <a:ext cx="1259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4"/>
          <p:cNvSpPr txBox="1"/>
          <p:nvPr/>
        </p:nvSpPr>
        <p:spPr>
          <a:xfrm rot="5400000">
            <a:off x="115050" y="795415"/>
            <a:ext cx="314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24"/>
          <p:cNvSpPr/>
          <p:nvPr/>
        </p:nvSpPr>
        <p:spPr>
          <a:xfrm>
            <a:off x="0" y="1179268"/>
            <a:ext cx="2135700" cy="451200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배경 및 목적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24"/>
          <p:cNvSpPr/>
          <p:nvPr/>
        </p:nvSpPr>
        <p:spPr>
          <a:xfrm>
            <a:off x="0" y="1631002"/>
            <a:ext cx="2135700" cy="451200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사용자 조사 및 분석</a:t>
            </a:r>
            <a:endParaRPr/>
          </a:p>
        </p:txBody>
      </p:sp>
      <p:sp>
        <p:nvSpPr>
          <p:cNvPr id="481" name="Google Shape;481;p24"/>
          <p:cNvSpPr/>
          <p:nvPr/>
        </p:nvSpPr>
        <p:spPr>
          <a:xfrm>
            <a:off x="0" y="2082736"/>
            <a:ext cx="2135700" cy="451200"/>
          </a:xfrm>
          <a:prstGeom prst="rect">
            <a:avLst/>
          </a:prstGeom>
          <a:solidFill>
            <a:srgbClr val="1E20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∥ 자료조사</a:t>
            </a:r>
            <a:endParaRPr/>
          </a:p>
        </p:txBody>
      </p:sp>
      <p:sp>
        <p:nvSpPr>
          <p:cNvPr id="482" name="Google Shape;482;p24"/>
          <p:cNvSpPr/>
          <p:nvPr/>
        </p:nvSpPr>
        <p:spPr>
          <a:xfrm>
            <a:off x="0" y="2534470"/>
            <a:ext cx="2135700" cy="451200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정보구조 설계</a:t>
            </a:r>
            <a:endParaRPr/>
          </a:p>
        </p:txBody>
      </p:sp>
      <p:sp>
        <p:nvSpPr>
          <p:cNvPr id="483" name="Google Shape;483;p24"/>
          <p:cNvSpPr/>
          <p:nvPr/>
        </p:nvSpPr>
        <p:spPr>
          <a:xfrm>
            <a:off x="0" y="2986204"/>
            <a:ext cx="2135700" cy="451200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프로젝트 컨셉트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24"/>
          <p:cNvSpPr/>
          <p:nvPr/>
        </p:nvSpPr>
        <p:spPr>
          <a:xfrm>
            <a:off x="268422" y="2274849"/>
            <a:ext cx="66900" cy="66900"/>
          </a:xfrm>
          <a:prstGeom prst="ellipse">
            <a:avLst/>
          </a:prstGeom>
          <a:solidFill>
            <a:srgbClr val="EC5353"/>
          </a:solidFill>
          <a:ln>
            <a:noFill/>
          </a:ln>
          <a:effectLst>
            <a:outerShdw blurRad="25400" dist="254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5" name="Google Shape;485;p24"/>
          <p:cNvSpPr txBox="1"/>
          <p:nvPr/>
        </p:nvSpPr>
        <p:spPr>
          <a:xfrm>
            <a:off x="-48344" y="94275"/>
            <a:ext cx="22323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Every  Wear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512;p25">
            <a:extLst>
              <a:ext uri="{FF2B5EF4-FFF2-40B4-BE49-F238E27FC236}">
                <a16:creationId xmlns:a16="http://schemas.microsoft.com/office/drawing/2014/main" id="{6D6BCB6C-8139-4B75-9A50-A2014C3B90D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6625" y="753150"/>
            <a:ext cx="2788648" cy="5351694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"/>
          <p:cNvSpPr txBox="1">
            <a:spLocks noGrp="1"/>
          </p:cNvSpPr>
          <p:nvPr>
            <p:ph type="title"/>
          </p:nvPr>
        </p:nvSpPr>
        <p:spPr>
          <a:xfrm>
            <a:off x="2279576" y="120436"/>
            <a:ext cx="9721080" cy="34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2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lang="ko-KR" b="1" dirty="0">
                <a:solidFill>
                  <a:schemeClr val="dk2"/>
                </a:solidFill>
                <a:latin typeface="HY견고딕" pitchFamily="18" charset="-127"/>
                <a:ea typeface="HY견고딕" pitchFamily="18" charset="-127"/>
              </a:rPr>
              <a:t>자료조사</a:t>
            </a:r>
            <a:endParaRPr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10" name="Google Shape;510;p26"/>
          <p:cNvSpPr txBox="1"/>
          <p:nvPr/>
        </p:nvSpPr>
        <p:spPr>
          <a:xfrm>
            <a:off x="418974" y="810875"/>
            <a:ext cx="127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26"/>
          <p:cNvSpPr txBox="1"/>
          <p:nvPr/>
        </p:nvSpPr>
        <p:spPr>
          <a:xfrm rot="5400000">
            <a:off x="115007" y="795481"/>
            <a:ext cx="31451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26"/>
          <p:cNvSpPr/>
          <p:nvPr/>
        </p:nvSpPr>
        <p:spPr>
          <a:xfrm>
            <a:off x="0" y="1179268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배경 및 목적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26"/>
          <p:cNvSpPr/>
          <p:nvPr/>
        </p:nvSpPr>
        <p:spPr>
          <a:xfrm>
            <a:off x="0" y="1631002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사용자 조사 및 분석</a:t>
            </a:r>
            <a:endParaRPr/>
          </a:p>
        </p:txBody>
      </p:sp>
      <p:sp>
        <p:nvSpPr>
          <p:cNvPr id="514" name="Google Shape;514;p26"/>
          <p:cNvSpPr/>
          <p:nvPr/>
        </p:nvSpPr>
        <p:spPr>
          <a:xfrm>
            <a:off x="0" y="2082736"/>
            <a:ext cx="2135560" cy="451164"/>
          </a:xfrm>
          <a:prstGeom prst="rect">
            <a:avLst/>
          </a:prstGeom>
          <a:solidFill>
            <a:srgbClr val="1E20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∥ 자료조사</a:t>
            </a:r>
            <a:endParaRPr/>
          </a:p>
        </p:txBody>
      </p:sp>
      <p:sp>
        <p:nvSpPr>
          <p:cNvPr id="515" name="Google Shape;515;p26"/>
          <p:cNvSpPr/>
          <p:nvPr/>
        </p:nvSpPr>
        <p:spPr>
          <a:xfrm>
            <a:off x="0" y="2534470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정보구조 설계</a:t>
            </a:r>
            <a:endParaRPr/>
          </a:p>
        </p:txBody>
      </p:sp>
      <p:sp>
        <p:nvSpPr>
          <p:cNvPr id="516" name="Google Shape;516;p26"/>
          <p:cNvSpPr/>
          <p:nvPr/>
        </p:nvSpPr>
        <p:spPr>
          <a:xfrm>
            <a:off x="0" y="2986204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프로젝트 컨셉트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26"/>
          <p:cNvSpPr txBox="1"/>
          <p:nvPr/>
        </p:nvSpPr>
        <p:spPr>
          <a:xfrm>
            <a:off x="-48344" y="94275"/>
            <a:ext cx="2232248" cy="45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Every  Wear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1" name="Google Shape;521;p26"/>
          <p:cNvPicPr preferRelativeResize="0"/>
          <p:nvPr/>
        </p:nvPicPr>
        <p:blipFill rotWithShape="1">
          <a:blip r:embed="rId4">
            <a:alphaModFix/>
          </a:blip>
          <a:srcRect b="6304"/>
          <a:stretch/>
        </p:blipFill>
        <p:spPr>
          <a:xfrm>
            <a:off x="8810331" y="705163"/>
            <a:ext cx="2879999" cy="5396974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26"/>
          <p:cNvSpPr/>
          <p:nvPr/>
        </p:nvSpPr>
        <p:spPr>
          <a:xfrm>
            <a:off x="7649906" y="3077250"/>
            <a:ext cx="1014600" cy="652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26"/>
          <p:cNvSpPr/>
          <p:nvPr/>
        </p:nvSpPr>
        <p:spPr>
          <a:xfrm>
            <a:off x="268422" y="2274849"/>
            <a:ext cx="66938" cy="66938"/>
          </a:xfrm>
          <a:prstGeom prst="ellipse">
            <a:avLst/>
          </a:prstGeom>
          <a:solidFill>
            <a:srgbClr val="EC5353"/>
          </a:solidFill>
          <a:ln>
            <a:noFill/>
          </a:ln>
          <a:effectLst>
            <a:outerShdw blurRad="25400" dist="254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447631" y="2644199"/>
            <a:ext cx="5010151" cy="1798023"/>
          </a:xfrm>
          <a:prstGeom prst="rect">
            <a:avLst/>
          </a:prstGeom>
          <a:gradFill>
            <a:gsLst>
              <a:gs pos="100000">
                <a:srgbClr val="00B050"/>
              </a:gs>
              <a:gs pos="100000">
                <a:schemeClr val="accent1">
                  <a:tint val="44500"/>
                  <a:satMod val="160000"/>
                  <a:lumMod val="95000"/>
                  <a:lumOff val="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  <a:effectLst>
            <a:outerShdw blurRad="228600" dir="4620000" sx="101000" sy="101000" algn="tl" rotWithShape="0">
              <a:prstClr val="black">
                <a:alpha val="5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buSzPts val="2400"/>
            </a:pPr>
            <a:r>
              <a:rPr lang="ko-KR" altLang="en-US" sz="2000" dirty="0">
                <a:solidFill>
                  <a:schemeClr val="bg1"/>
                </a:solidFill>
                <a:latin typeface="HY나무B" pitchFamily="18" charset="-127"/>
                <a:ea typeface="HY나무B" pitchFamily="18" charset="-127"/>
                <a:cs typeface="Malgun Gothic"/>
                <a:sym typeface="Malgun Gothic"/>
              </a:rPr>
              <a:t>   사이즈 변경 실시간 구현이 불가능</a:t>
            </a:r>
            <a:endParaRPr lang="en-US" altLang="ko-KR" sz="2000" dirty="0">
              <a:solidFill>
                <a:schemeClr val="bg1"/>
              </a:solidFill>
              <a:latin typeface="HY나무B" pitchFamily="18" charset="-127"/>
              <a:ea typeface="HY나무B" pitchFamily="18" charset="-127"/>
              <a:cs typeface="Malgun Gothic"/>
              <a:sym typeface="Malgun Gothic"/>
            </a:endParaRPr>
          </a:p>
          <a:p>
            <a:pPr lvl="0">
              <a:buSzPts val="2400"/>
            </a:pPr>
            <a:r>
              <a:rPr lang="en-US" altLang="ko-KR" sz="2000" dirty="0">
                <a:solidFill>
                  <a:schemeClr val="bg1"/>
                </a:solidFill>
                <a:latin typeface="HY나무B" pitchFamily="18" charset="-127"/>
                <a:ea typeface="HY나무B" pitchFamily="18" charset="-127"/>
                <a:cs typeface="Malgun Gothic"/>
                <a:sym typeface="Malgun Gothic"/>
              </a:rPr>
              <a:t>           </a:t>
            </a:r>
            <a:r>
              <a:rPr lang="ko-KR" altLang="en-US" sz="2000" dirty="0">
                <a:solidFill>
                  <a:schemeClr val="bg1"/>
                </a:solidFill>
                <a:latin typeface="HY나무B" pitchFamily="18" charset="-127"/>
                <a:ea typeface="HY나무B" pitchFamily="18" charset="-127"/>
                <a:cs typeface="Malgun Gothic"/>
                <a:sym typeface="Malgun Gothic"/>
              </a:rPr>
              <a:t>★</a:t>
            </a:r>
            <a:r>
              <a:rPr lang="en-US" altLang="ko-KR" sz="2000" dirty="0">
                <a:solidFill>
                  <a:schemeClr val="bg1"/>
                </a:solidFill>
                <a:latin typeface="HY나무B" pitchFamily="18" charset="-127"/>
                <a:ea typeface="HY나무B" pitchFamily="18" charset="-127"/>
                <a:cs typeface="Malgun Gothic"/>
                <a:sym typeface="Malgun Gothic"/>
              </a:rPr>
              <a:t> (</a:t>
            </a:r>
            <a:r>
              <a:rPr lang="ko-KR" altLang="en-US" sz="2000" i="1" dirty="0">
                <a:solidFill>
                  <a:schemeClr val="bg1"/>
                </a:solidFill>
                <a:latin typeface="HY나무B" pitchFamily="18" charset="-127"/>
                <a:ea typeface="HY나무B" pitchFamily="18" charset="-127"/>
                <a:cs typeface="Malgun Gothic"/>
                <a:sym typeface="Malgun Gothic"/>
              </a:rPr>
              <a:t>사진 </a:t>
            </a:r>
            <a:r>
              <a:rPr lang="ko-KR" altLang="en-US" sz="2000" i="1" dirty="0" err="1">
                <a:solidFill>
                  <a:schemeClr val="bg1"/>
                </a:solidFill>
                <a:latin typeface="HY나무B" pitchFamily="18" charset="-127"/>
                <a:ea typeface="HY나무B" pitchFamily="18" charset="-127"/>
                <a:cs typeface="Malgun Gothic"/>
                <a:sym typeface="Malgun Gothic"/>
              </a:rPr>
              <a:t>캡쳐로</a:t>
            </a:r>
            <a:r>
              <a:rPr lang="ko-KR" altLang="en-US" sz="2000" i="1" dirty="0">
                <a:solidFill>
                  <a:schemeClr val="bg1"/>
                </a:solidFill>
                <a:latin typeface="HY나무B" pitchFamily="18" charset="-127"/>
                <a:ea typeface="HY나무B" pitchFamily="18" charset="-127"/>
                <a:cs typeface="Malgun Gothic"/>
                <a:sym typeface="Malgun Gothic"/>
              </a:rPr>
              <a:t> 대체</a:t>
            </a:r>
            <a:r>
              <a:rPr lang="en-US" altLang="ko-KR" sz="2000" i="1" dirty="0">
                <a:solidFill>
                  <a:schemeClr val="bg1"/>
                </a:solidFill>
                <a:latin typeface="HY나무B" pitchFamily="18" charset="-127"/>
                <a:ea typeface="HY나무B" pitchFamily="18" charset="-127"/>
                <a:cs typeface="Malgun Gothic"/>
                <a:sym typeface="Malgun Gothic"/>
              </a:rPr>
              <a:t>) </a:t>
            </a:r>
            <a:endParaRPr lang="ko-KR" altLang="en-US" sz="2000" i="1" dirty="0">
              <a:solidFill>
                <a:schemeClr val="bg1"/>
              </a:solidFill>
              <a:latin typeface="HY나무B" pitchFamily="18" charset="-127"/>
              <a:ea typeface="HY나무B" pitchFamily="18" charset="-127"/>
              <a:cs typeface="Malgun Gothic"/>
              <a:sym typeface="Malgun Gothic"/>
            </a:endParaRPr>
          </a:p>
          <a:p>
            <a:pPr lvl="0" algn="ctr">
              <a:buSzPts val="1800"/>
            </a:pPr>
            <a:endParaRPr lang="ko-KR" altLang="en-US" i="1" dirty="0">
              <a:latin typeface="HY나무B" pitchFamily="18" charset="-127"/>
              <a:ea typeface="HY나무B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7"/>
          <p:cNvSpPr txBox="1">
            <a:spLocks noGrp="1"/>
          </p:cNvSpPr>
          <p:nvPr>
            <p:ph type="title"/>
          </p:nvPr>
        </p:nvSpPr>
        <p:spPr>
          <a:xfrm>
            <a:off x="2279576" y="120436"/>
            <a:ext cx="9721080" cy="34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b="1" dirty="0">
                <a:solidFill>
                  <a:schemeClr val="dk2"/>
                </a:solidFill>
                <a:latin typeface="HY견고딕" pitchFamily="18" charset="-127"/>
                <a:ea typeface="HY견고딕" pitchFamily="18" charset="-127"/>
                <a:sym typeface="Arial"/>
              </a:rPr>
              <a:t>자료조사 결과</a:t>
            </a:r>
            <a:endParaRPr b="1" dirty="0">
              <a:solidFill>
                <a:schemeClr val="dk2"/>
              </a:solidFill>
              <a:latin typeface="HY견고딕" pitchFamily="18" charset="-127"/>
              <a:ea typeface="HY견고딕" pitchFamily="18" charset="-127"/>
              <a:sym typeface="Arial"/>
            </a:endParaRPr>
          </a:p>
        </p:txBody>
      </p:sp>
      <p:sp>
        <p:nvSpPr>
          <p:cNvPr id="530" name="Google Shape;530;p27"/>
          <p:cNvSpPr txBox="1"/>
          <p:nvPr/>
        </p:nvSpPr>
        <p:spPr>
          <a:xfrm>
            <a:off x="418974" y="810875"/>
            <a:ext cx="1142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27"/>
          <p:cNvSpPr txBox="1"/>
          <p:nvPr/>
        </p:nvSpPr>
        <p:spPr>
          <a:xfrm rot="5400000">
            <a:off x="115007" y="795481"/>
            <a:ext cx="31451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27"/>
          <p:cNvSpPr/>
          <p:nvPr/>
        </p:nvSpPr>
        <p:spPr>
          <a:xfrm>
            <a:off x="0" y="1179268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배경 및 목적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27"/>
          <p:cNvSpPr/>
          <p:nvPr/>
        </p:nvSpPr>
        <p:spPr>
          <a:xfrm>
            <a:off x="0" y="1631002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사용자 조사 및 분석</a:t>
            </a:r>
            <a:endParaRPr/>
          </a:p>
        </p:txBody>
      </p:sp>
      <p:sp>
        <p:nvSpPr>
          <p:cNvPr id="534" name="Google Shape;534;p27"/>
          <p:cNvSpPr/>
          <p:nvPr/>
        </p:nvSpPr>
        <p:spPr>
          <a:xfrm>
            <a:off x="0" y="2082736"/>
            <a:ext cx="2135560" cy="451164"/>
          </a:xfrm>
          <a:prstGeom prst="rect">
            <a:avLst/>
          </a:prstGeom>
          <a:solidFill>
            <a:srgbClr val="1E20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∥ 자료조사</a:t>
            </a:r>
            <a:endParaRPr/>
          </a:p>
        </p:txBody>
      </p:sp>
      <p:sp>
        <p:nvSpPr>
          <p:cNvPr id="535" name="Google Shape;535;p27"/>
          <p:cNvSpPr/>
          <p:nvPr/>
        </p:nvSpPr>
        <p:spPr>
          <a:xfrm>
            <a:off x="0" y="2534470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정보구조 설계</a:t>
            </a:r>
            <a:endParaRPr/>
          </a:p>
        </p:txBody>
      </p:sp>
      <p:sp>
        <p:nvSpPr>
          <p:cNvPr id="536" name="Google Shape;536;p27"/>
          <p:cNvSpPr/>
          <p:nvPr/>
        </p:nvSpPr>
        <p:spPr>
          <a:xfrm>
            <a:off x="0" y="2986204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프로젝트 컨셉트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27"/>
          <p:cNvSpPr txBox="1"/>
          <p:nvPr/>
        </p:nvSpPr>
        <p:spPr>
          <a:xfrm>
            <a:off x="-48344" y="94275"/>
            <a:ext cx="2232248" cy="45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Every  Wear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8" name="Google Shape;53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9576" y="1358564"/>
            <a:ext cx="4536504" cy="305569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27"/>
          <p:cNvSpPr txBox="1"/>
          <p:nvPr/>
        </p:nvSpPr>
        <p:spPr>
          <a:xfrm>
            <a:off x="7032104" y="1268760"/>
            <a:ext cx="5026134" cy="2830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AR은 유용한 기술이지만 아직 발전되고 있는 기술이며 대중에게 익숙하지 않기 때문에 대중이 생각하는 </a:t>
            </a:r>
            <a:r>
              <a:rPr lang="ko-KR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이상점과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실제 기술의 </a:t>
            </a:r>
            <a:r>
              <a:rPr lang="ko-KR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발전정도의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괴리감이 존재한다.</a:t>
            </a: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따라서 시간과 노력으로 색다른 아이디어들을 도출해 내어 사용자들의 요구에 최대한 근접해야 한다. </a:t>
            </a: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이에 따라 우리는 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자료조사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통해 온라인 AR의 한계를 도출해내어 온라인상에서 사용자에게 친숙한 AR기능을 제공할 수 있는 방법을 생각하였다. </a:t>
            </a: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0" name="Google Shape;540;p27"/>
          <p:cNvSpPr txBox="1"/>
          <p:nvPr/>
        </p:nvSpPr>
        <p:spPr>
          <a:xfrm>
            <a:off x="2512628" y="4899990"/>
            <a:ext cx="4070400" cy="954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사용자의 이상과 현실과의 괴리감을 표현한 사진</a:t>
            </a:r>
            <a:endParaRPr sz="1400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2019. 황규준</a:t>
            </a:r>
            <a:endParaRPr sz="1400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흑백사진</a:t>
            </a:r>
            <a:endParaRPr sz="1400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1" name="Google Shape;541;p27"/>
          <p:cNvSpPr/>
          <p:nvPr/>
        </p:nvSpPr>
        <p:spPr>
          <a:xfrm>
            <a:off x="268422" y="2274849"/>
            <a:ext cx="66938" cy="66938"/>
          </a:xfrm>
          <a:prstGeom prst="ellipse">
            <a:avLst/>
          </a:prstGeom>
          <a:solidFill>
            <a:srgbClr val="EC5353"/>
          </a:solidFill>
          <a:ln>
            <a:noFill/>
          </a:ln>
          <a:effectLst>
            <a:outerShdw blurRad="25400" dist="254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8"/>
          <p:cNvSpPr/>
          <p:nvPr/>
        </p:nvSpPr>
        <p:spPr>
          <a:xfrm>
            <a:off x="3752021" y="2204864"/>
            <a:ext cx="4687958" cy="1577257"/>
          </a:xfrm>
          <a:prstGeom prst="rect">
            <a:avLst/>
          </a:prstGeom>
          <a:solidFill>
            <a:srgbClr val="E1EFD8"/>
          </a:solidFill>
          <a:ln>
            <a:noFill/>
          </a:ln>
          <a:effectLst>
            <a:reflection endPos="48000" dist="2921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endParaRPr sz="6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28"/>
          <p:cNvSpPr/>
          <p:nvPr/>
        </p:nvSpPr>
        <p:spPr>
          <a:xfrm>
            <a:off x="4079778" y="2639550"/>
            <a:ext cx="403244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1" u="none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정보구조 설계 </a:t>
            </a:r>
            <a:endParaRPr sz="4000" b="1" i="1" u="none" strike="noStrike" cap="none">
              <a:solidFill>
                <a:srgbClr val="3856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28"/>
          <p:cNvSpPr txBox="1"/>
          <p:nvPr/>
        </p:nvSpPr>
        <p:spPr>
          <a:xfrm>
            <a:off x="4706900" y="4149080"/>
            <a:ext cx="2822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 sz="2400" b="1" i="1" u="none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UI와 사용성 테스트</a:t>
            </a:r>
            <a:endParaRPr sz="2400" b="0" i="0" u="none" strike="noStrike" cap="none">
              <a:solidFill>
                <a:srgbClr val="3856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9"/>
          <p:cNvSpPr txBox="1">
            <a:spLocks noGrp="1"/>
          </p:cNvSpPr>
          <p:nvPr>
            <p:ph type="title"/>
          </p:nvPr>
        </p:nvSpPr>
        <p:spPr>
          <a:xfrm>
            <a:off x="2279576" y="120436"/>
            <a:ext cx="9721080" cy="34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b="1" dirty="0" err="1">
                <a:solidFill>
                  <a:schemeClr val="dk2"/>
                </a:solidFill>
                <a:latin typeface="HY견고딕" pitchFamily="18" charset="-127"/>
                <a:ea typeface="HY견고딕" pitchFamily="18" charset="-127"/>
              </a:rPr>
              <a:t>카드소팅</a:t>
            </a:r>
            <a:r>
              <a:rPr lang="ko-KR" b="1" dirty="0">
                <a:solidFill>
                  <a:schemeClr val="dk2"/>
                </a:solidFill>
                <a:latin typeface="HY견고딕" pitchFamily="18" charset="-127"/>
                <a:ea typeface="HY견고딕" pitchFamily="18" charset="-127"/>
              </a:rPr>
              <a:t> 개요 </a:t>
            </a:r>
            <a:endParaRPr b="1" dirty="0">
              <a:solidFill>
                <a:schemeClr val="dk2"/>
              </a:solidFill>
              <a:latin typeface="HY견고딕" pitchFamily="18" charset="-127"/>
              <a:ea typeface="HY견고딕" pitchFamily="18" charset="-127"/>
              <a:sym typeface="Arial"/>
            </a:endParaRPr>
          </a:p>
        </p:txBody>
      </p:sp>
      <p:sp>
        <p:nvSpPr>
          <p:cNvPr id="555" name="Google Shape;555;p29"/>
          <p:cNvSpPr txBox="1"/>
          <p:nvPr/>
        </p:nvSpPr>
        <p:spPr>
          <a:xfrm>
            <a:off x="418974" y="810875"/>
            <a:ext cx="1266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29"/>
          <p:cNvSpPr txBox="1"/>
          <p:nvPr/>
        </p:nvSpPr>
        <p:spPr>
          <a:xfrm rot="5400000">
            <a:off x="115007" y="795481"/>
            <a:ext cx="31451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29"/>
          <p:cNvSpPr/>
          <p:nvPr/>
        </p:nvSpPr>
        <p:spPr>
          <a:xfrm>
            <a:off x="0" y="1179268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배경 및 목적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29"/>
          <p:cNvSpPr/>
          <p:nvPr/>
        </p:nvSpPr>
        <p:spPr>
          <a:xfrm>
            <a:off x="0" y="1631002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사용자 조사 및 분석</a:t>
            </a:r>
            <a:endParaRPr/>
          </a:p>
        </p:txBody>
      </p:sp>
      <p:sp>
        <p:nvSpPr>
          <p:cNvPr id="559" name="Google Shape;559;p29"/>
          <p:cNvSpPr/>
          <p:nvPr/>
        </p:nvSpPr>
        <p:spPr>
          <a:xfrm>
            <a:off x="0" y="2082736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자료조사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29"/>
          <p:cNvSpPr/>
          <p:nvPr/>
        </p:nvSpPr>
        <p:spPr>
          <a:xfrm>
            <a:off x="0" y="2534470"/>
            <a:ext cx="2135560" cy="451164"/>
          </a:xfrm>
          <a:prstGeom prst="rect">
            <a:avLst/>
          </a:prstGeom>
          <a:solidFill>
            <a:srgbClr val="1E20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∥ 정보구조 설계</a:t>
            </a:r>
            <a:endParaRPr/>
          </a:p>
        </p:txBody>
      </p:sp>
      <p:sp>
        <p:nvSpPr>
          <p:cNvPr id="561" name="Google Shape;561;p29"/>
          <p:cNvSpPr/>
          <p:nvPr/>
        </p:nvSpPr>
        <p:spPr>
          <a:xfrm>
            <a:off x="0" y="2986204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프로젝트 컨셉트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29"/>
          <p:cNvSpPr/>
          <p:nvPr/>
        </p:nvSpPr>
        <p:spPr>
          <a:xfrm>
            <a:off x="263352" y="2726583"/>
            <a:ext cx="66938" cy="66938"/>
          </a:xfrm>
          <a:prstGeom prst="ellipse">
            <a:avLst/>
          </a:prstGeom>
          <a:solidFill>
            <a:srgbClr val="EC5353"/>
          </a:solidFill>
          <a:ln>
            <a:noFill/>
          </a:ln>
          <a:effectLst>
            <a:outerShdw blurRad="25400" dist="254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3" name="Google Shape;563;p29"/>
          <p:cNvSpPr txBox="1"/>
          <p:nvPr/>
        </p:nvSpPr>
        <p:spPr>
          <a:xfrm>
            <a:off x="-48344" y="94275"/>
            <a:ext cx="2232248" cy="45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Every  Wear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4" name="Google Shape;56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1707" y="1049725"/>
            <a:ext cx="2734300" cy="318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70340" y="1077812"/>
            <a:ext cx="3118148" cy="3071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47666" y="4396625"/>
            <a:ext cx="81915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27841" y="4367300"/>
            <a:ext cx="1266825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29"/>
          <p:cNvSpPr txBox="1"/>
          <p:nvPr/>
        </p:nvSpPr>
        <p:spPr>
          <a:xfrm>
            <a:off x="2668666" y="5137925"/>
            <a:ext cx="3378300" cy="7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600"/>
            </a:pPr>
            <a:r>
              <a:rPr lang="ko-KR" altLang="en-US" sz="1600" dirty="0" err="1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카드소팅을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 통해 사용자가 필요로 하는 정보를 제공하는 기초 </a:t>
            </a:r>
            <a:r>
              <a:rPr lang="en-US" altLang="ko-KR" sz="16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UI 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메뉴를 설계한다</a:t>
            </a:r>
            <a:r>
              <a:rPr lang="en-US" altLang="ko-KR" sz="16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. </a:t>
            </a:r>
            <a:endParaRPr lang="ko-KR" altLang="en-US" sz="1600" dirty="0">
              <a:solidFill>
                <a:schemeClr val="dk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19" name="Google Shape;570;p29">
            <a:extLst>
              <a:ext uri="{FF2B5EF4-FFF2-40B4-BE49-F238E27FC236}">
                <a16:creationId xmlns:a16="http://schemas.microsoft.com/office/drawing/2014/main" id="{A894DF53-7399-4B88-8DEF-EEA28A750682}"/>
              </a:ext>
            </a:extLst>
          </p:cNvPr>
          <p:cNvSpPr txBox="1"/>
          <p:nvPr/>
        </p:nvSpPr>
        <p:spPr>
          <a:xfrm>
            <a:off x="7091485" y="5137925"/>
            <a:ext cx="3675858" cy="7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600"/>
            </a:pPr>
            <a:r>
              <a:rPr lang="en-US" altLang="ko-KR" sz="16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UI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에 들어가야할 주제나 핵심내용을 카드에 기입한다</a:t>
            </a:r>
            <a:r>
              <a:rPr lang="en-US" altLang="ko-KR" sz="16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.</a:t>
            </a:r>
          </a:p>
          <a:p>
            <a:pPr lvl="0">
              <a:buClr>
                <a:schemeClr val="dk1"/>
              </a:buClr>
              <a:buSzPts val="1600"/>
            </a:pPr>
            <a:endParaRPr lang="en-US" altLang="ko-KR" sz="1600" dirty="0">
              <a:solidFill>
                <a:schemeClr val="dk1"/>
              </a:solidFill>
              <a:latin typeface="+mn-ea"/>
              <a:ea typeface="+mn-ea"/>
              <a:cs typeface="Malgun Gothic"/>
              <a:sym typeface="Malgun Gothic"/>
            </a:endParaRPr>
          </a:p>
          <a:p>
            <a:pPr lvl="0">
              <a:buClr>
                <a:schemeClr val="dk1"/>
              </a:buClr>
              <a:buSzPts val="1600"/>
            </a:pPr>
            <a:r>
              <a:rPr lang="ko-KR" altLang="en-US" sz="16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이후 카테고리 분류를 통해</a:t>
            </a:r>
            <a:endParaRPr lang="en-US" altLang="ko-KR" sz="1600" dirty="0">
              <a:solidFill>
                <a:schemeClr val="dk1"/>
              </a:solidFill>
              <a:latin typeface="+mn-ea"/>
              <a:ea typeface="+mn-ea"/>
              <a:cs typeface="Malgun Gothic"/>
              <a:sym typeface="Malgun Gothic"/>
            </a:endParaRPr>
          </a:p>
          <a:p>
            <a:pPr lvl="0">
              <a:buClr>
                <a:schemeClr val="dk1"/>
              </a:buClr>
              <a:buSzPts val="1600"/>
            </a:pPr>
            <a:r>
              <a:rPr lang="ko-KR" altLang="en-US" sz="16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트리 형태의 계층구조로 </a:t>
            </a:r>
            <a:r>
              <a:rPr lang="ko-KR" altLang="en-US" sz="1600" dirty="0" err="1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그루핑한다</a:t>
            </a:r>
            <a:r>
              <a:rPr lang="en-US" altLang="ko-KR" sz="16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.. </a:t>
            </a:r>
            <a:endParaRPr lang="ko-KR" altLang="en-US" sz="1600" dirty="0">
              <a:solidFill>
                <a:schemeClr val="dk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0"/>
          <p:cNvSpPr txBox="1">
            <a:spLocks noGrp="1"/>
          </p:cNvSpPr>
          <p:nvPr>
            <p:ph type="title"/>
          </p:nvPr>
        </p:nvSpPr>
        <p:spPr>
          <a:xfrm>
            <a:off x="2279576" y="120436"/>
            <a:ext cx="9721080" cy="34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b="1" dirty="0">
                <a:solidFill>
                  <a:schemeClr val="dk2"/>
                </a:solidFill>
                <a:latin typeface="HY견고딕" pitchFamily="18" charset="-127"/>
                <a:ea typeface="HY견고딕" pitchFamily="18" charset="-127"/>
                <a:sym typeface="Arial"/>
              </a:rPr>
              <a:t> 최초 UI / </a:t>
            </a:r>
            <a:r>
              <a:rPr lang="ko-KR" b="1" dirty="0" err="1">
                <a:solidFill>
                  <a:schemeClr val="dk2"/>
                </a:solidFill>
                <a:latin typeface="HY견고딕" pitchFamily="18" charset="-127"/>
                <a:ea typeface="HY견고딕" pitchFamily="18" charset="-127"/>
                <a:sym typeface="Arial"/>
              </a:rPr>
              <a:t>카드소팅</a:t>
            </a:r>
            <a:endParaRPr b="1" dirty="0">
              <a:solidFill>
                <a:schemeClr val="dk2"/>
              </a:solidFill>
              <a:latin typeface="HY견고딕" pitchFamily="18" charset="-127"/>
              <a:ea typeface="HY견고딕" pitchFamily="18" charset="-127"/>
              <a:sym typeface="Arial"/>
            </a:endParaRPr>
          </a:p>
        </p:txBody>
      </p:sp>
      <p:sp>
        <p:nvSpPr>
          <p:cNvPr id="577" name="Google Shape;577;p30"/>
          <p:cNvSpPr txBox="1"/>
          <p:nvPr/>
        </p:nvSpPr>
        <p:spPr>
          <a:xfrm>
            <a:off x="418974" y="810875"/>
            <a:ext cx="1253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30"/>
          <p:cNvSpPr txBox="1"/>
          <p:nvPr/>
        </p:nvSpPr>
        <p:spPr>
          <a:xfrm rot="5400000">
            <a:off x="115007" y="795481"/>
            <a:ext cx="31451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30"/>
          <p:cNvSpPr/>
          <p:nvPr/>
        </p:nvSpPr>
        <p:spPr>
          <a:xfrm>
            <a:off x="0" y="1179268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배경 및 목적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30"/>
          <p:cNvSpPr/>
          <p:nvPr/>
        </p:nvSpPr>
        <p:spPr>
          <a:xfrm>
            <a:off x="0" y="1631002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사용자 조사 및 분석</a:t>
            </a:r>
            <a:endParaRPr/>
          </a:p>
        </p:txBody>
      </p:sp>
      <p:sp>
        <p:nvSpPr>
          <p:cNvPr id="581" name="Google Shape;581;p30"/>
          <p:cNvSpPr/>
          <p:nvPr/>
        </p:nvSpPr>
        <p:spPr>
          <a:xfrm>
            <a:off x="0" y="2082736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자료조사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30"/>
          <p:cNvSpPr/>
          <p:nvPr/>
        </p:nvSpPr>
        <p:spPr>
          <a:xfrm>
            <a:off x="0" y="2534470"/>
            <a:ext cx="2135560" cy="451164"/>
          </a:xfrm>
          <a:prstGeom prst="rect">
            <a:avLst/>
          </a:prstGeom>
          <a:solidFill>
            <a:srgbClr val="1E20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∥ 정보구조 설계</a:t>
            </a:r>
            <a:endParaRPr/>
          </a:p>
        </p:txBody>
      </p:sp>
      <p:sp>
        <p:nvSpPr>
          <p:cNvPr id="583" name="Google Shape;583;p30"/>
          <p:cNvSpPr/>
          <p:nvPr/>
        </p:nvSpPr>
        <p:spPr>
          <a:xfrm>
            <a:off x="0" y="2986204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프로젝트 컨셉트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30"/>
          <p:cNvSpPr txBox="1"/>
          <p:nvPr/>
        </p:nvSpPr>
        <p:spPr>
          <a:xfrm>
            <a:off x="-48344" y="94275"/>
            <a:ext cx="2232248" cy="45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Every  Wear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5" name="Google Shape;585;p30"/>
          <p:cNvPicPr preferRelativeResize="0"/>
          <p:nvPr/>
        </p:nvPicPr>
        <p:blipFill rotWithShape="1">
          <a:blip r:embed="rId3">
            <a:alphaModFix/>
          </a:blip>
          <a:srcRect t="12502" b="12494"/>
          <a:stretch/>
        </p:blipFill>
        <p:spPr>
          <a:xfrm rot="5400000">
            <a:off x="7350708" y="1172065"/>
            <a:ext cx="4167698" cy="3981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67608" y="1087690"/>
            <a:ext cx="3981152" cy="4167694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30"/>
          <p:cNvSpPr txBox="1"/>
          <p:nvPr/>
        </p:nvSpPr>
        <p:spPr>
          <a:xfrm>
            <a:off x="2880501" y="5873576"/>
            <a:ext cx="3994200" cy="4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홈페이지 인터페이스 카드소팅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8" name="Google Shape;588;p30"/>
          <p:cNvSpPr txBox="1"/>
          <p:nvPr/>
        </p:nvSpPr>
        <p:spPr>
          <a:xfrm>
            <a:off x="7824192" y="5855788"/>
            <a:ext cx="3994200" cy="4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AR기능 인터페이스 카드소팅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9" name="Google Shape;589;p30"/>
          <p:cNvSpPr/>
          <p:nvPr/>
        </p:nvSpPr>
        <p:spPr>
          <a:xfrm>
            <a:off x="263352" y="2726583"/>
            <a:ext cx="66938" cy="66938"/>
          </a:xfrm>
          <a:prstGeom prst="ellipse">
            <a:avLst/>
          </a:prstGeom>
          <a:solidFill>
            <a:srgbClr val="EC5353"/>
          </a:solidFill>
          <a:ln>
            <a:noFill/>
          </a:ln>
          <a:effectLst>
            <a:outerShdw blurRad="25400" dist="254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1"/>
          <p:cNvSpPr txBox="1">
            <a:spLocks noGrp="1"/>
          </p:cNvSpPr>
          <p:nvPr>
            <p:ph type="title"/>
          </p:nvPr>
        </p:nvSpPr>
        <p:spPr>
          <a:xfrm>
            <a:off x="2279576" y="120436"/>
            <a:ext cx="9721080" cy="34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2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lang="ko-KR" b="1" dirty="0" err="1">
                <a:solidFill>
                  <a:schemeClr val="dk2"/>
                </a:solidFill>
                <a:latin typeface="HY견고딕" pitchFamily="18" charset="-127"/>
                <a:ea typeface="HY견고딕" pitchFamily="18" charset="-127"/>
              </a:rPr>
              <a:t>카드소팅의</a:t>
            </a:r>
            <a:r>
              <a:rPr lang="ko-KR" b="1" dirty="0">
                <a:solidFill>
                  <a:schemeClr val="dk2"/>
                </a:solidFill>
                <a:latin typeface="HY견고딕" pitchFamily="18" charset="-127"/>
                <a:ea typeface="HY견고딕" pitchFamily="18" charset="-127"/>
              </a:rPr>
              <a:t> 결과</a:t>
            </a:r>
            <a:endParaRPr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96" name="Google Shape;596;p31"/>
          <p:cNvSpPr txBox="1"/>
          <p:nvPr/>
        </p:nvSpPr>
        <p:spPr>
          <a:xfrm>
            <a:off x="418974" y="810875"/>
            <a:ext cx="123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31"/>
          <p:cNvSpPr txBox="1"/>
          <p:nvPr/>
        </p:nvSpPr>
        <p:spPr>
          <a:xfrm rot="5400000">
            <a:off x="115007" y="795481"/>
            <a:ext cx="31451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31"/>
          <p:cNvSpPr/>
          <p:nvPr/>
        </p:nvSpPr>
        <p:spPr>
          <a:xfrm>
            <a:off x="0" y="1179268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배경 및 목적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31"/>
          <p:cNvSpPr/>
          <p:nvPr/>
        </p:nvSpPr>
        <p:spPr>
          <a:xfrm>
            <a:off x="0" y="1631002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사용자 조사 및 분석</a:t>
            </a:r>
            <a:endParaRPr/>
          </a:p>
        </p:txBody>
      </p:sp>
      <p:sp>
        <p:nvSpPr>
          <p:cNvPr id="600" name="Google Shape;600;p31"/>
          <p:cNvSpPr/>
          <p:nvPr/>
        </p:nvSpPr>
        <p:spPr>
          <a:xfrm>
            <a:off x="0" y="2082736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자료조사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31"/>
          <p:cNvSpPr/>
          <p:nvPr/>
        </p:nvSpPr>
        <p:spPr>
          <a:xfrm>
            <a:off x="0" y="2534470"/>
            <a:ext cx="2135560" cy="451164"/>
          </a:xfrm>
          <a:prstGeom prst="rect">
            <a:avLst/>
          </a:prstGeom>
          <a:solidFill>
            <a:srgbClr val="1E20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∥ 정보구조 설계</a:t>
            </a:r>
            <a:endParaRPr/>
          </a:p>
        </p:txBody>
      </p:sp>
      <p:sp>
        <p:nvSpPr>
          <p:cNvPr id="602" name="Google Shape;602;p31"/>
          <p:cNvSpPr/>
          <p:nvPr/>
        </p:nvSpPr>
        <p:spPr>
          <a:xfrm>
            <a:off x="0" y="2986204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프로젝트 컨셉트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31"/>
          <p:cNvSpPr txBox="1"/>
          <p:nvPr/>
        </p:nvSpPr>
        <p:spPr>
          <a:xfrm>
            <a:off x="-48344" y="94275"/>
            <a:ext cx="2232248" cy="45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Every  Wear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4" name="Google Shape;604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0083" y="919857"/>
            <a:ext cx="2880000" cy="54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00041" y="964775"/>
            <a:ext cx="2880000" cy="54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31"/>
          <p:cNvSpPr txBox="1"/>
          <p:nvPr/>
        </p:nvSpPr>
        <p:spPr>
          <a:xfrm>
            <a:off x="3691696" y="6060207"/>
            <a:ext cx="2561100" cy="4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홈페이지 인터페이스 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8" name="Google Shape;608;p31"/>
          <p:cNvSpPr/>
          <p:nvPr/>
        </p:nvSpPr>
        <p:spPr>
          <a:xfrm>
            <a:off x="263352" y="2726583"/>
            <a:ext cx="66938" cy="66938"/>
          </a:xfrm>
          <a:prstGeom prst="ellipse">
            <a:avLst/>
          </a:prstGeom>
          <a:solidFill>
            <a:srgbClr val="EC5353"/>
          </a:solidFill>
          <a:ln>
            <a:noFill/>
          </a:ln>
          <a:effectLst>
            <a:outerShdw blurRad="25400" dist="254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D4A766E-5BAF-4EA3-A9B2-4D31CD880D7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/>
          <a:srcRect b="5797"/>
          <a:stretch/>
        </p:blipFill>
        <p:spPr>
          <a:xfrm>
            <a:off x="3580083" y="893894"/>
            <a:ext cx="2880000" cy="5086947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732A33D-CD96-44FF-8B2A-57BAF695D43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/>
          <a:srcRect l="428" r="-428" b="6278"/>
          <a:stretch/>
        </p:blipFill>
        <p:spPr>
          <a:xfrm>
            <a:off x="3580083" y="893894"/>
            <a:ext cx="2880000" cy="50609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88AD912-2537-4061-B15E-A4755B6408D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/>
          <a:srcRect t="6881"/>
          <a:stretch/>
        </p:blipFill>
        <p:spPr>
          <a:xfrm>
            <a:off x="3580083" y="877159"/>
            <a:ext cx="2880000" cy="502839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3ACF57E-9639-4DE8-870E-1853A4D3D9BE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903045" y="964775"/>
            <a:ext cx="2880000" cy="540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AA43348-2A01-4E87-BFF1-81B5AA9120FF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899999" y="964775"/>
            <a:ext cx="2880000" cy="540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CFE0F0D-1C6F-4494-BF1B-89783631F30D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899999" y="965121"/>
            <a:ext cx="2880000" cy="5400000"/>
          </a:xfrm>
          <a:prstGeom prst="rect">
            <a:avLst/>
          </a:prstGeom>
        </p:spPr>
      </p:pic>
      <p:sp>
        <p:nvSpPr>
          <p:cNvPr id="607" name="Google Shape;607;p31"/>
          <p:cNvSpPr txBox="1"/>
          <p:nvPr/>
        </p:nvSpPr>
        <p:spPr>
          <a:xfrm>
            <a:off x="8079818" y="6060207"/>
            <a:ext cx="2561100" cy="4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AR 인터페이스 </a:t>
            </a:r>
            <a:endParaRPr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2"/>
          <p:cNvSpPr txBox="1">
            <a:spLocks noGrp="1"/>
          </p:cNvSpPr>
          <p:nvPr>
            <p:ph type="title"/>
          </p:nvPr>
        </p:nvSpPr>
        <p:spPr>
          <a:xfrm>
            <a:off x="2279576" y="120436"/>
            <a:ext cx="9721080" cy="34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b="1" dirty="0" err="1">
                <a:solidFill>
                  <a:schemeClr val="dk2"/>
                </a:solidFill>
                <a:latin typeface="HY견고딕" pitchFamily="18" charset="-127"/>
                <a:ea typeface="HY견고딕" pitchFamily="18" charset="-127"/>
              </a:rPr>
              <a:t>사용성</a:t>
            </a:r>
            <a:r>
              <a:rPr lang="ko-KR" b="1" dirty="0">
                <a:solidFill>
                  <a:schemeClr val="dk2"/>
                </a:solidFill>
                <a:latin typeface="HY견고딕" pitchFamily="18" charset="-127"/>
                <a:ea typeface="HY견고딕" pitchFamily="18" charset="-127"/>
              </a:rPr>
              <a:t> 테스트  개요</a:t>
            </a:r>
            <a:endParaRPr b="1" dirty="0">
              <a:solidFill>
                <a:schemeClr val="dk2"/>
              </a:solidFill>
              <a:latin typeface="HY견고딕" pitchFamily="18" charset="-127"/>
              <a:ea typeface="HY견고딕" pitchFamily="18" charset="-127"/>
              <a:sym typeface="Arial"/>
            </a:endParaRPr>
          </a:p>
        </p:txBody>
      </p:sp>
      <p:sp>
        <p:nvSpPr>
          <p:cNvPr id="615" name="Google Shape;615;p32"/>
          <p:cNvSpPr txBox="1"/>
          <p:nvPr/>
        </p:nvSpPr>
        <p:spPr>
          <a:xfrm>
            <a:off x="418973" y="810875"/>
            <a:ext cx="1376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32"/>
          <p:cNvSpPr txBox="1"/>
          <p:nvPr/>
        </p:nvSpPr>
        <p:spPr>
          <a:xfrm rot="5400000">
            <a:off x="115007" y="795481"/>
            <a:ext cx="31451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32"/>
          <p:cNvSpPr/>
          <p:nvPr/>
        </p:nvSpPr>
        <p:spPr>
          <a:xfrm>
            <a:off x="0" y="1179268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배경 및 목적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32"/>
          <p:cNvSpPr/>
          <p:nvPr/>
        </p:nvSpPr>
        <p:spPr>
          <a:xfrm>
            <a:off x="0" y="1631002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사용자 조사 및 분석</a:t>
            </a:r>
            <a:endParaRPr/>
          </a:p>
        </p:txBody>
      </p:sp>
      <p:sp>
        <p:nvSpPr>
          <p:cNvPr id="619" name="Google Shape;619;p32"/>
          <p:cNvSpPr/>
          <p:nvPr/>
        </p:nvSpPr>
        <p:spPr>
          <a:xfrm>
            <a:off x="0" y="2082736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자료조사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32"/>
          <p:cNvSpPr/>
          <p:nvPr/>
        </p:nvSpPr>
        <p:spPr>
          <a:xfrm>
            <a:off x="0" y="2534470"/>
            <a:ext cx="2135560" cy="451164"/>
          </a:xfrm>
          <a:prstGeom prst="rect">
            <a:avLst/>
          </a:prstGeom>
          <a:solidFill>
            <a:srgbClr val="1E20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∥ 정보구조 설계</a:t>
            </a:r>
            <a:endParaRPr/>
          </a:p>
        </p:txBody>
      </p:sp>
      <p:sp>
        <p:nvSpPr>
          <p:cNvPr id="621" name="Google Shape;621;p32"/>
          <p:cNvSpPr/>
          <p:nvPr/>
        </p:nvSpPr>
        <p:spPr>
          <a:xfrm>
            <a:off x="0" y="2986204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프로젝트 컨셉트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32"/>
          <p:cNvSpPr/>
          <p:nvPr/>
        </p:nvSpPr>
        <p:spPr>
          <a:xfrm>
            <a:off x="3039752" y="2725992"/>
            <a:ext cx="66938" cy="66938"/>
          </a:xfrm>
          <a:prstGeom prst="ellipse">
            <a:avLst/>
          </a:prstGeom>
          <a:solidFill>
            <a:srgbClr val="EC5353"/>
          </a:solidFill>
          <a:ln>
            <a:noFill/>
          </a:ln>
          <a:effectLst>
            <a:outerShdw blurRad="25400" dist="254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3" name="Google Shape;623;p32"/>
          <p:cNvSpPr txBox="1"/>
          <p:nvPr/>
        </p:nvSpPr>
        <p:spPr>
          <a:xfrm>
            <a:off x="-48344" y="94275"/>
            <a:ext cx="2232248" cy="45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Every  Wear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32"/>
          <p:cNvSpPr txBox="1"/>
          <p:nvPr/>
        </p:nvSpPr>
        <p:spPr>
          <a:xfrm>
            <a:off x="5883516" y="1001741"/>
            <a:ext cx="219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dirty="0" err="1">
                <a:solidFill>
                  <a:srgbClr val="00B050"/>
                </a:solidFill>
                <a:latin typeface="HY견고딕" pitchFamily="18" charset="-127"/>
                <a:ea typeface="HY견고딕" pitchFamily="18" charset="-127"/>
                <a:cs typeface="Malgun Gothic"/>
                <a:sym typeface="Malgun Gothic"/>
              </a:rPr>
              <a:t>사용성</a:t>
            </a:r>
            <a:r>
              <a:rPr lang="ko-KR" sz="1800" b="1" dirty="0">
                <a:solidFill>
                  <a:srgbClr val="00B050"/>
                </a:solidFill>
                <a:latin typeface="HY견고딕" pitchFamily="18" charset="-127"/>
                <a:ea typeface="HY견고딕" pitchFamily="18" charset="-127"/>
                <a:cs typeface="Malgun Gothic"/>
                <a:sym typeface="Malgun Gothic"/>
              </a:rPr>
              <a:t> 테스트</a:t>
            </a:r>
            <a:r>
              <a:rPr lang="ko-KR" sz="1800" b="1" i="0" u="none" strike="noStrike" cap="none" dirty="0">
                <a:solidFill>
                  <a:srgbClr val="00B050"/>
                </a:solidFill>
                <a:latin typeface="HY견고딕" pitchFamily="18" charset="-127"/>
                <a:ea typeface="HY견고딕" pitchFamily="18" charset="-127"/>
                <a:sym typeface="Arial"/>
              </a:rPr>
              <a:t> 목적</a:t>
            </a:r>
            <a:endParaRPr sz="1800" b="1" i="0" u="none" strike="noStrike" cap="none" dirty="0">
              <a:solidFill>
                <a:srgbClr val="00B050"/>
              </a:solidFill>
              <a:latin typeface="HY견고딕" pitchFamily="18" charset="-127"/>
              <a:ea typeface="HY견고딕" pitchFamily="18" charset="-127"/>
              <a:sym typeface="Arial"/>
            </a:endParaRPr>
          </a:p>
        </p:txBody>
      </p:sp>
      <p:sp>
        <p:nvSpPr>
          <p:cNvPr id="625" name="Google Shape;625;p32"/>
          <p:cNvSpPr txBox="1"/>
          <p:nvPr/>
        </p:nvSpPr>
        <p:spPr>
          <a:xfrm>
            <a:off x="9429490" y="989350"/>
            <a:ext cx="1626273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dirty="0">
                <a:solidFill>
                  <a:srgbClr val="00B050"/>
                </a:solidFill>
                <a:latin typeface="HY견고딕" pitchFamily="18" charset="-127"/>
                <a:ea typeface="HY견고딕" pitchFamily="18" charset="-127"/>
                <a:cs typeface="Malgun Gothic"/>
                <a:sym typeface="Malgun Gothic"/>
              </a:rPr>
              <a:t>테스트</a:t>
            </a:r>
            <a:r>
              <a:rPr lang="ko-KR" sz="1800" b="1" i="0" u="none" strike="noStrike" cap="none" dirty="0">
                <a:solidFill>
                  <a:srgbClr val="00B050"/>
                </a:solidFill>
                <a:latin typeface="HY견고딕" pitchFamily="18" charset="-127"/>
                <a:ea typeface="HY견고딕" pitchFamily="18" charset="-127"/>
                <a:sym typeface="Arial"/>
              </a:rPr>
              <a:t> 방법</a:t>
            </a:r>
            <a:endParaRPr sz="1800" b="1" i="0" u="none" strike="noStrike" cap="none" dirty="0">
              <a:solidFill>
                <a:srgbClr val="00B050"/>
              </a:solidFill>
              <a:latin typeface="HY견고딕" pitchFamily="18" charset="-127"/>
              <a:ea typeface="HY견고딕" pitchFamily="18" charset="-127"/>
              <a:sym typeface="Arial"/>
            </a:endParaRPr>
          </a:p>
        </p:txBody>
      </p:sp>
      <p:sp>
        <p:nvSpPr>
          <p:cNvPr id="626" name="Google Shape;626;p32"/>
          <p:cNvSpPr txBox="1"/>
          <p:nvPr/>
        </p:nvSpPr>
        <p:spPr>
          <a:xfrm>
            <a:off x="3146823" y="1001741"/>
            <a:ext cx="1502699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dirty="0">
                <a:solidFill>
                  <a:srgbClr val="00B050"/>
                </a:solidFill>
                <a:latin typeface="HY견고딕" pitchFamily="18" charset="-127"/>
                <a:ea typeface="HY견고딕" pitchFamily="18" charset="-127"/>
                <a:cs typeface="Malgun Gothic"/>
                <a:sym typeface="Malgun Gothic"/>
              </a:rPr>
              <a:t>테스트</a:t>
            </a:r>
            <a:r>
              <a:rPr lang="ko-KR" sz="1800" b="1" i="0" u="none" strike="noStrike" cap="none" dirty="0">
                <a:solidFill>
                  <a:srgbClr val="00B050"/>
                </a:solidFill>
                <a:latin typeface="HY견고딕" pitchFamily="18" charset="-127"/>
                <a:ea typeface="HY견고딕" pitchFamily="18" charset="-127"/>
                <a:sym typeface="Arial"/>
              </a:rPr>
              <a:t> </a:t>
            </a:r>
            <a:r>
              <a:rPr lang="ko-KR" sz="1800" b="1" dirty="0">
                <a:solidFill>
                  <a:srgbClr val="00B050"/>
                </a:solidFill>
                <a:latin typeface="HY견고딕" pitchFamily="18" charset="-127"/>
                <a:ea typeface="HY견고딕" pitchFamily="18" charset="-127"/>
                <a:cs typeface="Malgun Gothic"/>
                <a:sym typeface="Malgun Gothic"/>
              </a:rPr>
              <a:t>대상</a:t>
            </a:r>
            <a:endParaRPr sz="1800" b="1" i="0" u="none" strike="noStrike" cap="none" dirty="0">
              <a:solidFill>
                <a:srgbClr val="00B050"/>
              </a:solidFill>
              <a:latin typeface="HY견고딕" pitchFamily="18" charset="-127"/>
              <a:ea typeface="HY견고딕" pitchFamily="18" charset="-127"/>
              <a:sym typeface="Arial"/>
            </a:endParaRPr>
          </a:p>
        </p:txBody>
      </p:sp>
      <p:sp>
        <p:nvSpPr>
          <p:cNvPr id="627" name="Google Shape;627;p32"/>
          <p:cNvSpPr txBox="1"/>
          <p:nvPr/>
        </p:nvSpPr>
        <p:spPr>
          <a:xfrm>
            <a:off x="5623152" y="4228719"/>
            <a:ext cx="2790825" cy="16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dirty="0">
                <a:solidFill>
                  <a:schemeClr val="bg1">
                    <a:lumMod val="50000"/>
                  </a:schemeClr>
                </a:solidFill>
                <a:latin typeface="HY나무B" pitchFamily="18" charset="-127"/>
                <a:ea typeface="HY나무B" pitchFamily="18" charset="-127"/>
                <a:cs typeface="Malgun Gothic"/>
                <a:sym typeface="Malgun Gothic"/>
              </a:rPr>
              <a:t>애로사항을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HY나무B" pitchFamily="18" charset="-127"/>
                <a:ea typeface="HY나무B" pitchFamily="18" charset="-127"/>
                <a:cs typeface="Malgun Gothic"/>
                <a:sym typeface="Malgun Gothic"/>
              </a:rPr>
              <a:t> </a:t>
            </a:r>
            <a:r>
              <a:rPr lang="ko-KR" sz="1800" dirty="0">
                <a:solidFill>
                  <a:schemeClr val="bg1">
                    <a:lumMod val="50000"/>
                  </a:schemeClr>
                </a:solidFill>
                <a:latin typeface="HY나무B" pitchFamily="18" charset="-127"/>
                <a:ea typeface="HY나무B" pitchFamily="18" charset="-127"/>
                <a:cs typeface="Malgun Gothic"/>
                <a:sym typeface="Malgun Gothic"/>
              </a:rPr>
              <a:t>파악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HY나무B" pitchFamily="18" charset="-127"/>
              <a:ea typeface="HY나무B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dirty="0">
              <a:solidFill>
                <a:schemeClr val="bg1">
                  <a:lumMod val="50000"/>
                </a:schemeClr>
              </a:solidFill>
              <a:latin typeface="HY나무B" pitchFamily="18" charset="-127"/>
              <a:ea typeface="HY나무B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800" dirty="0">
                <a:solidFill>
                  <a:schemeClr val="bg1">
                    <a:lumMod val="50000"/>
                  </a:schemeClr>
                </a:solidFill>
                <a:latin typeface="HY나무B" pitchFamily="18" charset="-127"/>
                <a:ea typeface="HY나무B" pitchFamily="18" charset="-127"/>
                <a:cs typeface="Malgun Gothic"/>
                <a:sym typeface="Malgun Gothic"/>
              </a:rPr>
              <a:t>-&gt;해결방안 도출</a:t>
            </a:r>
            <a:endParaRPr sz="1800" dirty="0">
              <a:solidFill>
                <a:schemeClr val="bg1">
                  <a:lumMod val="50000"/>
                </a:schemeClr>
              </a:solidFill>
              <a:latin typeface="HY나무B" pitchFamily="18" charset="-127"/>
              <a:ea typeface="HY나무B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dirty="0">
                <a:solidFill>
                  <a:schemeClr val="bg1">
                    <a:lumMod val="50000"/>
                  </a:schemeClr>
                </a:solidFill>
                <a:latin typeface="HY나무B" pitchFamily="18" charset="-127"/>
                <a:ea typeface="HY나무B" pitchFamily="18" charset="-127"/>
                <a:cs typeface="Malgun Gothic"/>
                <a:sym typeface="Malgun Gothic"/>
              </a:rPr>
              <a:t> </a:t>
            </a:r>
            <a:endParaRPr sz="1800" i="0" u="none" strike="noStrike" cap="none" dirty="0">
              <a:solidFill>
                <a:schemeClr val="bg1">
                  <a:lumMod val="50000"/>
                </a:schemeClr>
              </a:solidFill>
              <a:latin typeface="HY나무B" pitchFamily="18" charset="-127"/>
              <a:ea typeface="HY나무B" pitchFamily="18" charset="-127"/>
              <a:sym typeface="Arial"/>
            </a:endParaRPr>
          </a:p>
        </p:txBody>
      </p:sp>
      <p:sp>
        <p:nvSpPr>
          <p:cNvPr id="628" name="Google Shape;628;p32"/>
          <p:cNvSpPr txBox="1"/>
          <p:nvPr/>
        </p:nvSpPr>
        <p:spPr>
          <a:xfrm>
            <a:off x="2671372" y="4224147"/>
            <a:ext cx="2453599" cy="16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800" dirty="0">
                <a:solidFill>
                  <a:schemeClr val="bg1">
                    <a:lumMod val="50000"/>
                  </a:schemeClr>
                </a:solidFill>
                <a:latin typeface="HY나무B" pitchFamily="18" charset="-127"/>
                <a:ea typeface="HY나무B" pitchFamily="18" charset="-127"/>
                <a:cs typeface="Malgun Gothic"/>
                <a:sym typeface="Malgun Gothic"/>
              </a:rPr>
              <a:t>20대 온라인 의류쇼핑 이용자</a:t>
            </a:r>
            <a:endParaRPr sz="1800" i="0" u="none" strike="noStrike" cap="none" dirty="0">
              <a:solidFill>
                <a:schemeClr val="bg1">
                  <a:lumMod val="50000"/>
                </a:schemeClr>
              </a:solidFill>
              <a:latin typeface="HY나무B" pitchFamily="18" charset="-127"/>
              <a:ea typeface="HY나무B" pitchFamily="18" charset="-127"/>
              <a:sym typeface="Arial"/>
            </a:endParaRPr>
          </a:p>
        </p:txBody>
      </p:sp>
      <p:sp>
        <p:nvSpPr>
          <p:cNvPr id="629" name="Google Shape;629;p32"/>
          <p:cNvSpPr txBox="1"/>
          <p:nvPr/>
        </p:nvSpPr>
        <p:spPr>
          <a:xfrm>
            <a:off x="8702126" y="4224147"/>
            <a:ext cx="3081000" cy="16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HY나무B" pitchFamily="18" charset="-127"/>
                <a:ea typeface="HY나무B" pitchFamily="18" charset="-127"/>
                <a:cs typeface="Malgun Gothic"/>
                <a:sym typeface="Malgun Gothic"/>
              </a:rPr>
              <a:t>인터페이스</a:t>
            </a:r>
            <a:r>
              <a:rPr lang="ko-KR" sz="1800" dirty="0">
                <a:solidFill>
                  <a:schemeClr val="bg1">
                    <a:lumMod val="50000"/>
                  </a:schemeClr>
                </a:solidFill>
                <a:latin typeface="HY나무B" pitchFamily="18" charset="-127"/>
                <a:ea typeface="HY나무B" pitchFamily="18" charset="-127"/>
                <a:cs typeface="Malgun Gothic"/>
                <a:sym typeface="Malgun Gothic"/>
              </a:rPr>
              <a:t>를 보여주면서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HY나무B" pitchFamily="18" charset="-127"/>
                <a:ea typeface="HY나무B" pitchFamily="18" charset="-127"/>
                <a:cs typeface="Malgun Gothic"/>
                <a:sym typeface="Malgun Gothic"/>
              </a:rPr>
              <a:t>   </a:t>
            </a:r>
            <a:r>
              <a:rPr lang="ko-KR" sz="1800" dirty="0">
                <a:solidFill>
                  <a:schemeClr val="bg1">
                    <a:lumMod val="50000"/>
                  </a:schemeClr>
                </a:solidFill>
                <a:latin typeface="HY나무B" pitchFamily="18" charset="-127"/>
                <a:ea typeface="HY나무B" pitchFamily="18" charset="-127"/>
                <a:cs typeface="Malgun Gothic"/>
                <a:sym typeface="Malgun Gothic"/>
              </a:rPr>
              <a:t>이용자가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HY나무B" pitchFamily="18" charset="-127"/>
                <a:ea typeface="HY나무B" pitchFamily="18" charset="-127"/>
                <a:cs typeface="Malgun Gothic"/>
                <a:sym typeface="Malgun Gothic"/>
              </a:rPr>
              <a:t>직접이용</a:t>
            </a:r>
            <a:endParaRPr sz="1800" i="0" u="none" strike="noStrike" cap="none" dirty="0">
              <a:solidFill>
                <a:schemeClr val="bg1">
                  <a:lumMod val="50000"/>
                </a:schemeClr>
              </a:solidFill>
              <a:latin typeface="HY나무B" pitchFamily="18" charset="-127"/>
              <a:ea typeface="HY나무B" pitchFamily="18" charset="-127"/>
              <a:sym typeface="Arial"/>
            </a:endParaRPr>
          </a:p>
        </p:txBody>
      </p:sp>
      <p:pic>
        <p:nvPicPr>
          <p:cNvPr id="630" name="Google Shape;630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56576" y="1781504"/>
            <a:ext cx="2283194" cy="18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80316" y="1781504"/>
            <a:ext cx="1876499" cy="187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49078" y="1684558"/>
            <a:ext cx="2987098" cy="2204544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32"/>
          <p:cNvSpPr/>
          <p:nvPr/>
        </p:nvSpPr>
        <p:spPr>
          <a:xfrm>
            <a:off x="263352" y="2726583"/>
            <a:ext cx="66938" cy="66938"/>
          </a:xfrm>
          <a:prstGeom prst="ellipse">
            <a:avLst/>
          </a:prstGeom>
          <a:solidFill>
            <a:srgbClr val="EC5353"/>
          </a:solidFill>
          <a:ln>
            <a:noFill/>
          </a:ln>
          <a:effectLst>
            <a:outerShdw blurRad="25400" dist="254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5210175" y="803925"/>
            <a:ext cx="0" cy="584223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8582025" y="803925"/>
            <a:ext cx="0" cy="584223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5"/>
          <p:cNvSpPr txBox="1">
            <a:spLocks noGrp="1"/>
          </p:cNvSpPr>
          <p:nvPr>
            <p:ph type="title"/>
          </p:nvPr>
        </p:nvSpPr>
        <p:spPr>
          <a:xfrm>
            <a:off x="2279576" y="120436"/>
            <a:ext cx="9721080" cy="34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b="1" dirty="0" err="1">
                <a:solidFill>
                  <a:schemeClr val="dk2"/>
                </a:solidFill>
                <a:latin typeface="HY견고딕" pitchFamily="18" charset="-127"/>
                <a:ea typeface="HY견고딕" pitchFamily="18" charset="-127"/>
                <a:sym typeface="Arial"/>
              </a:rPr>
              <a:t>사용성</a:t>
            </a:r>
            <a:r>
              <a:rPr lang="ko-KR" b="1" dirty="0">
                <a:solidFill>
                  <a:schemeClr val="dk2"/>
                </a:solidFill>
                <a:latin typeface="HY견고딕" pitchFamily="18" charset="-127"/>
                <a:ea typeface="HY견고딕" pitchFamily="18" charset="-127"/>
                <a:sym typeface="Arial"/>
              </a:rPr>
              <a:t> 테스트 1차</a:t>
            </a:r>
            <a:endParaRPr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89" name="Google Shape;689;p35"/>
          <p:cNvSpPr txBox="1"/>
          <p:nvPr/>
        </p:nvSpPr>
        <p:spPr>
          <a:xfrm>
            <a:off x="418973" y="810875"/>
            <a:ext cx="1403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35"/>
          <p:cNvSpPr txBox="1"/>
          <p:nvPr/>
        </p:nvSpPr>
        <p:spPr>
          <a:xfrm rot="5400000">
            <a:off x="115007" y="795481"/>
            <a:ext cx="31451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35"/>
          <p:cNvSpPr/>
          <p:nvPr/>
        </p:nvSpPr>
        <p:spPr>
          <a:xfrm>
            <a:off x="0" y="1179268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배경 및 목적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35"/>
          <p:cNvSpPr/>
          <p:nvPr/>
        </p:nvSpPr>
        <p:spPr>
          <a:xfrm>
            <a:off x="0" y="1631002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사용자 조사 및 분석</a:t>
            </a:r>
            <a:endParaRPr/>
          </a:p>
        </p:txBody>
      </p:sp>
      <p:sp>
        <p:nvSpPr>
          <p:cNvPr id="693" name="Google Shape;693;p35"/>
          <p:cNvSpPr/>
          <p:nvPr/>
        </p:nvSpPr>
        <p:spPr>
          <a:xfrm>
            <a:off x="0" y="2082736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자료조사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35"/>
          <p:cNvSpPr/>
          <p:nvPr/>
        </p:nvSpPr>
        <p:spPr>
          <a:xfrm>
            <a:off x="0" y="2534470"/>
            <a:ext cx="2135560" cy="451164"/>
          </a:xfrm>
          <a:prstGeom prst="rect">
            <a:avLst/>
          </a:prstGeom>
          <a:solidFill>
            <a:srgbClr val="1E20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∥ 정보구조 설계</a:t>
            </a:r>
            <a:endParaRPr/>
          </a:p>
        </p:txBody>
      </p:sp>
      <p:sp>
        <p:nvSpPr>
          <p:cNvPr id="695" name="Google Shape;695;p35"/>
          <p:cNvSpPr/>
          <p:nvPr/>
        </p:nvSpPr>
        <p:spPr>
          <a:xfrm>
            <a:off x="0" y="2986204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프로젝트 컨셉트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35"/>
          <p:cNvSpPr txBox="1"/>
          <p:nvPr/>
        </p:nvSpPr>
        <p:spPr>
          <a:xfrm>
            <a:off x="-48344" y="94275"/>
            <a:ext cx="2232248" cy="45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Every  Wear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35"/>
          <p:cNvSpPr/>
          <p:nvPr/>
        </p:nvSpPr>
        <p:spPr>
          <a:xfrm>
            <a:off x="9182889" y="2132856"/>
            <a:ext cx="2934067" cy="2133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35"/>
          <p:cNvSpPr/>
          <p:nvPr/>
        </p:nvSpPr>
        <p:spPr>
          <a:xfrm>
            <a:off x="8639581" y="1278724"/>
            <a:ext cx="3381193" cy="566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9" name="Google Shape;699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9577" y="695239"/>
            <a:ext cx="2656987" cy="6042325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35"/>
          <p:cNvSpPr txBox="1"/>
          <p:nvPr/>
        </p:nvSpPr>
        <p:spPr>
          <a:xfrm>
            <a:off x="8400256" y="908824"/>
            <a:ext cx="3716700" cy="831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Q: </a:t>
            </a:r>
            <a:r>
              <a:rPr lang="ko-KR"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UI가 화면을 가려서 불편하다.</a:t>
            </a: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1" name="Google Shape;701;p35"/>
          <p:cNvSpPr txBox="1"/>
          <p:nvPr/>
        </p:nvSpPr>
        <p:spPr>
          <a:xfrm>
            <a:off x="9354621" y="2304031"/>
            <a:ext cx="2934067" cy="19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결론 도출 </a:t>
            </a:r>
            <a:endParaRPr sz="1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우측 메뉴 스크롤 UI를 </a:t>
            </a:r>
            <a:endParaRPr sz="1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기존 카메라방식과 같이</a:t>
            </a:r>
            <a:r>
              <a:rPr lang="ko-KR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하단으로 배치 함으로써 깔끔한 인터페이스 제공</a:t>
            </a:r>
            <a:endParaRPr sz="1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2" name="Google Shape;702;p35"/>
          <p:cNvSpPr/>
          <p:nvPr/>
        </p:nvSpPr>
        <p:spPr>
          <a:xfrm>
            <a:off x="8712006" y="2552302"/>
            <a:ext cx="386700" cy="415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3" name="Google Shape;703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79576" y="695239"/>
            <a:ext cx="2656988" cy="604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26559" y="695239"/>
            <a:ext cx="2731770" cy="5542073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5"/>
          <p:cNvSpPr/>
          <p:nvPr/>
        </p:nvSpPr>
        <p:spPr>
          <a:xfrm>
            <a:off x="5106479" y="3221250"/>
            <a:ext cx="560648" cy="415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35"/>
          <p:cNvSpPr/>
          <p:nvPr/>
        </p:nvSpPr>
        <p:spPr>
          <a:xfrm>
            <a:off x="263352" y="2726583"/>
            <a:ext cx="66938" cy="66938"/>
          </a:xfrm>
          <a:prstGeom prst="ellipse">
            <a:avLst/>
          </a:prstGeom>
          <a:solidFill>
            <a:srgbClr val="EC5353"/>
          </a:solidFill>
          <a:ln>
            <a:noFill/>
          </a:ln>
          <a:effectLst>
            <a:outerShdw blurRad="25400" dist="254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/>
          <p:nvPr/>
        </p:nvSpPr>
        <p:spPr>
          <a:xfrm>
            <a:off x="3752021" y="2204864"/>
            <a:ext cx="4687958" cy="1577257"/>
          </a:xfrm>
          <a:prstGeom prst="rect">
            <a:avLst/>
          </a:prstGeom>
          <a:solidFill>
            <a:srgbClr val="E1EFD8"/>
          </a:solidFill>
          <a:ln>
            <a:noFill/>
          </a:ln>
          <a:effectLst>
            <a:reflection endPos="48000" dist="2921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endParaRPr sz="6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6"/>
          <p:cNvSpPr/>
          <p:nvPr/>
        </p:nvSpPr>
        <p:spPr>
          <a:xfrm>
            <a:off x="4449557" y="2639550"/>
            <a:ext cx="329288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1" u="none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배경 및 목적 </a:t>
            </a:r>
            <a:endParaRPr sz="4000" b="1" i="1" u="none" strike="noStrike" cap="none">
              <a:solidFill>
                <a:srgbClr val="38562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34"/>
          <p:cNvSpPr txBox="1">
            <a:spLocks noGrp="1"/>
          </p:cNvSpPr>
          <p:nvPr>
            <p:ph type="title"/>
          </p:nvPr>
        </p:nvSpPr>
        <p:spPr>
          <a:xfrm>
            <a:off x="2279576" y="120436"/>
            <a:ext cx="9721080" cy="34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b="1" dirty="0" err="1">
                <a:solidFill>
                  <a:schemeClr val="dk2"/>
                </a:solidFill>
                <a:latin typeface="HY견고딕" pitchFamily="18" charset="-127"/>
                <a:ea typeface="HY견고딕" pitchFamily="18" charset="-127"/>
                <a:sym typeface="Arial"/>
              </a:rPr>
              <a:t>사용성</a:t>
            </a:r>
            <a:r>
              <a:rPr lang="ko-KR" b="1" dirty="0">
                <a:solidFill>
                  <a:schemeClr val="dk2"/>
                </a:solidFill>
                <a:latin typeface="HY견고딕" pitchFamily="18" charset="-127"/>
                <a:ea typeface="HY견고딕" pitchFamily="18" charset="-127"/>
                <a:sym typeface="Arial"/>
              </a:rPr>
              <a:t> 테스트 1차</a:t>
            </a:r>
            <a:endParaRPr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66" name="Google Shape;666;p34"/>
          <p:cNvSpPr txBox="1"/>
          <p:nvPr/>
        </p:nvSpPr>
        <p:spPr>
          <a:xfrm>
            <a:off x="418973" y="810875"/>
            <a:ext cx="1376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34"/>
          <p:cNvSpPr txBox="1"/>
          <p:nvPr/>
        </p:nvSpPr>
        <p:spPr>
          <a:xfrm rot="5400000">
            <a:off x="115007" y="795481"/>
            <a:ext cx="31451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34"/>
          <p:cNvSpPr/>
          <p:nvPr/>
        </p:nvSpPr>
        <p:spPr>
          <a:xfrm>
            <a:off x="0" y="1179268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배경 및 목적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34"/>
          <p:cNvSpPr/>
          <p:nvPr/>
        </p:nvSpPr>
        <p:spPr>
          <a:xfrm>
            <a:off x="0" y="1631002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사용자 조사 및 분석</a:t>
            </a:r>
            <a:endParaRPr/>
          </a:p>
        </p:txBody>
      </p:sp>
      <p:sp>
        <p:nvSpPr>
          <p:cNvPr id="670" name="Google Shape;670;p34"/>
          <p:cNvSpPr/>
          <p:nvPr/>
        </p:nvSpPr>
        <p:spPr>
          <a:xfrm>
            <a:off x="0" y="2082736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자료조사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34"/>
          <p:cNvSpPr/>
          <p:nvPr/>
        </p:nvSpPr>
        <p:spPr>
          <a:xfrm>
            <a:off x="0" y="2534470"/>
            <a:ext cx="2135560" cy="451164"/>
          </a:xfrm>
          <a:prstGeom prst="rect">
            <a:avLst/>
          </a:prstGeom>
          <a:solidFill>
            <a:srgbClr val="1E20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∥ 정보구조 설계</a:t>
            </a:r>
            <a:endParaRPr/>
          </a:p>
        </p:txBody>
      </p:sp>
      <p:sp>
        <p:nvSpPr>
          <p:cNvPr id="672" name="Google Shape;672;p34"/>
          <p:cNvSpPr/>
          <p:nvPr/>
        </p:nvSpPr>
        <p:spPr>
          <a:xfrm>
            <a:off x="0" y="2986204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프로젝트 컨셉트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34"/>
          <p:cNvSpPr txBox="1"/>
          <p:nvPr/>
        </p:nvSpPr>
        <p:spPr>
          <a:xfrm>
            <a:off x="-48344" y="94275"/>
            <a:ext cx="2232248" cy="45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Every  Wear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34"/>
          <p:cNvSpPr/>
          <p:nvPr/>
        </p:nvSpPr>
        <p:spPr>
          <a:xfrm>
            <a:off x="5879977" y="5046012"/>
            <a:ext cx="6120680" cy="1191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34"/>
          <p:cNvSpPr/>
          <p:nvPr/>
        </p:nvSpPr>
        <p:spPr>
          <a:xfrm>
            <a:off x="5477431" y="3537013"/>
            <a:ext cx="6120680" cy="1229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6" name="Google Shape;67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83439" y="776332"/>
            <a:ext cx="2957600" cy="251897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4"/>
          <p:cNvSpPr txBox="1"/>
          <p:nvPr/>
        </p:nvSpPr>
        <p:spPr>
          <a:xfrm>
            <a:off x="5477431" y="3516612"/>
            <a:ext cx="6883265" cy="1058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80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사용성테스트</a:t>
            </a:r>
            <a:r>
              <a:rPr lang="ko-KR" sz="18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8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Q : 사용자 설정으로 사용자가 직접 신체 인식 사이즈</a:t>
            </a: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조절하는 것은  사용하기 어려울 것 같아</a:t>
            </a: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8" name="Google Shape;678;p34"/>
          <p:cNvSpPr txBox="1"/>
          <p:nvPr/>
        </p:nvSpPr>
        <p:spPr>
          <a:xfrm>
            <a:off x="5783439" y="5051013"/>
            <a:ext cx="6217217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80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결과 분석</a:t>
            </a:r>
            <a:endParaRPr sz="180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설정 기능을 제거하고, 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사용시 간소한 의류를 입도록 권고사항으로 안내를 한다.</a:t>
            </a: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9" name="Google Shape;679;p34"/>
          <p:cNvSpPr/>
          <p:nvPr/>
        </p:nvSpPr>
        <p:spPr>
          <a:xfrm>
            <a:off x="5249671" y="5342186"/>
            <a:ext cx="595136" cy="503718"/>
          </a:xfrm>
          <a:prstGeom prst="rightArrow">
            <a:avLst>
              <a:gd name="adj1" fmla="val 43882"/>
              <a:gd name="adj2" fmla="val 59603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0" name="Google Shape;680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98489" y="657014"/>
            <a:ext cx="2879999" cy="57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32098" y="657014"/>
            <a:ext cx="2879999" cy="57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34"/>
          <p:cNvSpPr/>
          <p:nvPr/>
        </p:nvSpPr>
        <p:spPr>
          <a:xfrm>
            <a:off x="263352" y="2726583"/>
            <a:ext cx="66938" cy="66938"/>
          </a:xfrm>
          <a:prstGeom prst="ellipse">
            <a:avLst/>
          </a:prstGeom>
          <a:solidFill>
            <a:srgbClr val="EC5353"/>
          </a:solidFill>
          <a:ln>
            <a:noFill/>
          </a:ln>
          <a:effectLst>
            <a:outerShdw blurRad="25400" dist="254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36"/>
          <p:cNvSpPr txBox="1">
            <a:spLocks noGrp="1"/>
          </p:cNvSpPr>
          <p:nvPr>
            <p:ph type="title"/>
          </p:nvPr>
        </p:nvSpPr>
        <p:spPr>
          <a:xfrm>
            <a:off x="2279576" y="120436"/>
            <a:ext cx="9721080" cy="34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b="1" dirty="0" err="1">
                <a:solidFill>
                  <a:schemeClr val="dk2"/>
                </a:solidFill>
                <a:latin typeface="HY견고딕" pitchFamily="18" charset="-127"/>
                <a:ea typeface="HY견고딕" pitchFamily="18" charset="-127"/>
                <a:sym typeface="Arial"/>
              </a:rPr>
              <a:t>사용성</a:t>
            </a:r>
            <a:r>
              <a:rPr lang="ko-KR" b="1" dirty="0">
                <a:solidFill>
                  <a:schemeClr val="dk2"/>
                </a:solidFill>
                <a:latin typeface="HY견고딕" pitchFamily="18" charset="-127"/>
                <a:ea typeface="HY견고딕" pitchFamily="18" charset="-127"/>
                <a:sym typeface="Arial"/>
              </a:rPr>
              <a:t> 테스트 2차(실</a:t>
            </a:r>
            <a:r>
              <a:rPr lang="ko-KR" b="1" dirty="0">
                <a:solidFill>
                  <a:schemeClr val="dk2"/>
                </a:solidFill>
                <a:latin typeface="HY견고딕" pitchFamily="18" charset="-127"/>
                <a:ea typeface="HY견고딕" pitchFamily="18" charset="-127"/>
              </a:rPr>
              <a:t>시</a:t>
            </a:r>
            <a:r>
              <a:rPr lang="ko-KR" b="1" dirty="0">
                <a:solidFill>
                  <a:schemeClr val="dk2"/>
                </a:solidFill>
                <a:latin typeface="HY견고딕" pitchFamily="18" charset="-127"/>
                <a:ea typeface="HY견고딕" pitchFamily="18" charset="-127"/>
                <a:sym typeface="Arial"/>
              </a:rPr>
              <a:t>간 투영 불가능 사진 동영상 음성 )</a:t>
            </a:r>
            <a:endParaRPr b="1" dirty="0">
              <a:solidFill>
                <a:schemeClr val="dk2"/>
              </a:solidFill>
              <a:latin typeface="HY견고딕" pitchFamily="18" charset="-127"/>
              <a:ea typeface="HY견고딕" pitchFamily="18" charset="-127"/>
              <a:sym typeface="Arial"/>
            </a:endParaRPr>
          </a:p>
        </p:txBody>
      </p:sp>
      <p:sp>
        <p:nvSpPr>
          <p:cNvPr id="713" name="Google Shape;713;p36"/>
          <p:cNvSpPr txBox="1"/>
          <p:nvPr/>
        </p:nvSpPr>
        <p:spPr>
          <a:xfrm>
            <a:off x="418974" y="810875"/>
            <a:ext cx="1295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36"/>
          <p:cNvSpPr txBox="1"/>
          <p:nvPr/>
        </p:nvSpPr>
        <p:spPr>
          <a:xfrm rot="5400000">
            <a:off x="115007" y="795481"/>
            <a:ext cx="31451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36"/>
          <p:cNvSpPr/>
          <p:nvPr/>
        </p:nvSpPr>
        <p:spPr>
          <a:xfrm>
            <a:off x="0" y="1179268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배경 및 목적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36"/>
          <p:cNvSpPr/>
          <p:nvPr/>
        </p:nvSpPr>
        <p:spPr>
          <a:xfrm>
            <a:off x="0" y="1631002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사용자 조사 및 분석</a:t>
            </a:r>
            <a:endParaRPr/>
          </a:p>
        </p:txBody>
      </p:sp>
      <p:sp>
        <p:nvSpPr>
          <p:cNvPr id="717" name="Google Shape;717;p36"/>
          <p:cNvSpPr/>
          <p:nvPr/>
        </p:nvSpPr>
        <p:spPr>
          <a:xfrm>
            <a:off x="0" y="2082736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자료조사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36"/>
          <p:cNvSpPr/>
          <p:nvPr/>
        </p:nvSpPr>
        <p:spPr>
          <a:xfrm>
            <a:off x="0" y="2534470"/>
            <a:ext cx="2135560" cy="451164"/>
          </a:xfrm>
          <a:prstGeom prst="rect">
            <a:avLst/>
          </a:prstGeom>
          <a:solidFill>
            <a:srgbClr val="1E20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∥ 정보구조 설계</a:t>
            </a:r>
            <a:endParaRPr/>
          </a:p>
        </p:txBody>
      </p:sp>
      <p:sp>
        <p:nvSpPr>
          <p:cNvPr id="719" name="Google Shape;719;p36"/>
          <p:cNvSpPr/>
          <p:nvPr/>
        </p:nvSpPr>
        <p:spPr>
          <a:xfrm>
            <a:off x="0" y="2986204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프로젝트 컨셉트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36"/>
          <p:cNvSpPr txBox="1"/>
          <p:nvPr/>
        </p:nvSpPr>
        <p:spPr>
          <a:xfrm>
            <a:off x="-48344" y="94275"/>
            <a:ext cx="2232248" cy="45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Every  Wear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36"/>
          <p:cNvSpPr txBox="1"/>
          <p:nvPr/>
        </p:nvSpPr>
        <p:spPr>
          <a:xfrm>
            <a:off x="2436168" y="487407"/>
            <a:ext cx="10969200" cy="55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36"/>
          <p:cNvSpPr/>
          <p:nvPr/>
        </p:nvSpPr>
        <p:spPr>
          <a:xfrm>
            <a:off x="5118912" y="1140916"/>
            <a:ext cx="6710573" cy="966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Q: </a:t>
            </a: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스마트폰이라는 디바이스의 디스플레이의 한계로 인해   거울로 비추어 보는 실시간 투상이 불가능하다</a:t>
            </a:r>
            <a:r>
              <a:rPr lang="ko-KR"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36"/>
          <p:cNvSpPr/>
          <p:nvPr/>
        </p:nvSpPr>
        <p:spPr>
          <a:xfrm>
            <a:off x="5203609" y="3172916"/>
            <a:ext cx="6710573" cy="2908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분석</a:t>
            </a:r>
            <a:endParaRPr sz="2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그에 따른 보완 방법으로는 사진 혹은 동영상을 촬영하고 그 이후에 AR 그래픽을 입히는 방식이다.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따라서 혼자서 자신의 전신을 인식시키기 위해서는 음성인식 시스템이 필수불가결 하였고 이에 따라 음성인식 시스템을 이용하여 </a:t>
            </a:r>
            <a:r>
              <a:rPr lang="ko-KR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스마트폰에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손대지 않고도 카메라를 조작할 수 있는 방법을 최종적으로 채택하게 되었다. 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4" name="Google Shape;724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6421" y="810870"/>
            <a:ext cx="2579714" cy="5159430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36"/>
          <p:cNvSpPr/>
          <p:nvPr/>
        </p:nvSpPr>
        <p:spPr>
          <a:xfrm>
            <a:off x="8112224" y="2436338"/>
            <a:ext cx="446672" cy="580489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6" name="Google Shape;726;p36"/>
          <p:cNvSpPr/>
          <p:nvPr/>
        </p:nvSpPr>
        <p:spPr>
          <a:xfrm>
            <a:off x="263352" y="2726583"/>
            <a:ext cx="66938" cy="66938"/>
          </a:xfrm>
          <a:prstGeom prst="ellipse">
            <a:avLst/>
          </a:prstGeom>
          <a:solidFill>
            <a:srgbClr val="EC5353"/>
          </a:solidFill>
          <a:ln>
            <a:noFill/>
          </a:ln>
          <a:effectLst>
            <a:outerShdw blurRad="25400" dist="254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3"/>
          <p:cNvSpPr txBox="1">
            <a:spLocks noGrp="1"/>
          </p:cNvSpPr>
          <p:nvPr>
            <p:ph type="title"/>
          </p:nvPr>
        </p:nvSpPr>
        <p:spPr>
          <a:xfrm>
            <a:off x="2279576" y="120436"/>
            <a:ext cx="9721080" cy="34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b="1" dirty="0">
                <a:solidFill>
                  <a:schemeClr val="dk2"/>
                </a:solidFill>
                <a:latin typeface="HY견고딕" pitchFamily="18" charset="-127"/>
                <a:ea typeface="HY견고딕" pitchFamily="18" charset="-127"/>
                <a:sym typeface="Arial"/>
              </a:rPr>
              <a:t>UI 진행</a:t>
            </a:r>
            <a:endParaRPr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40" name="Google Shape;640;p33"/>
          <p:cNvSpPr txBox="1"/>
          <p:nvPr/>
        </p:nvSpPr>
        <p:spPr>
          <a:xfrm>
            <a:off x="418973" y="810875"/>
            <a:ext cx="1322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33"/>
          <p:cNvSpPr txBox="1"/>
          <p:nvPr/>
        </p:nvSpPr>
        <p:spPr>
          <a:xfrm rot="5400000">
            <a:off x="115007" y="795481"/>
            <a:ext cx="31451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33"/>
          <p:cNvSpPr/>
          <p:nvPr/>
        </p:nvSpPr>
        <p:spPr>
          <a:xfrm>
            <a:off x="0" y="1179268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배경 및 목적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33"/>
          <p:cNvSpPr/>
          <p:nvPr/>
        </p:nvSpPr>
        <p:spPr>
          <a:xfrm>
            <a:off x="0" y="1631002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사용자 조사 및 분석</a:t>
            </a:r>
            <a:endParaRPr/>
          </a:p>
        </p:txBody>
      </p:sp>
      <p:sp>
        <p:nvSpPr>
          <p:cNvPr id="644" name="Google Shape;644;p33"/>
          <p:cNvSpPr/>
          <p:nvPr/>
        </p:nvSpPr>
        <p:spPr>
          <a:xfrm>
            <a:off x="0" y="2082736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자료조사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33"/>
          <p:cNvSpPr/>
          <p:nvPr/>
        </p:nvSpPr>
        <p:spPr>
          <a:xfrm>
            <a:off x="0" y="2534470"/>
            <a:ext cx="2135560" cy="451164"/>
          </a:xfrm>
          <a:prstGeom prst="rect">
            <a:avLst/>
          </a:prstGeom>
          <a:solidFill>
            <a:srgbClr val="1E20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∥ 정보구조 설계</a:t>
            </a:r>
            <a:endParaRPr/>
          </a:p>
        </p:txBody>
      </p:sp>
      <p:sp>
        <p:nvSpPr>
          <p:cNvPr id="646" name="Google Shape;646;p33"/>
          <p:cNvSpPr/>
          <p:nvPr/>
        </p:nvSpPr>
        <p:spPr>
          <a:xfrm>
            <a:off x="0" y="2986204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프로젝트 컨셉트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33"/>
          <p:cNvSpPr txBox="1"/>
          <p:nvPr/>
        </p:nvSpPr>
        <p:spPr>
          <a:xfrm>
            <a:off x="-48344" y="94275"/>
            <a:ext cx="2232248" cy="45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Every  Wear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8" name="Google Shape;648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83611" y="1179271"/>
            <a:ext cx="2447132" cy="4894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83611" y="1179271"/>
            <a:ext cx="2447132" cy="4894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83606" y="1179281"/>
            <a:ext cx="2447132" cy="4894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83606" y="1179268"/>
            <a:ext cx="2447132" cy="4894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47164" y="1179268"/>
            <a:ext cx="2447132" cy="4894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47163" y="1179268"/>
            <a:ext cx="2447132" cy="4894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624392" y="1152864"/>
            <a:ext cx="2447132" cy="4894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3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116688" y="1183577"/>
            <a:ext cx="2447132" cy="4894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3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132474" y="1183577"/>
            <a:ext cx="2447132" cy="4894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3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104112" y="1183577"/>
            <a:ext cx="2447132" cy="4894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3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104112" y="1183577"/>
            <a:ext cx="2447132" cy="4894266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33"/>
          <p:cNvSpPr/>
          <p:nvPr/>
        </p:nvSpPr>
        <p:spPr>
          <a:xfrm>
            <a:off x="263352" y="2726583"/>
            <a:ext cx="66938" cy="66938"/>
          </a:xfrm>
          <a:prstGeom prst="ellipse">
            <a:avLst/>
          </a:prstGeom>
          <a:solidFill>
            <a:srgbClr val="EC5353"/>
          </a:solidFill>
          <a:ln>
            <a:noFill/>
          </a:ln>
          <a:effectLst>
            <a:outerShdw blurRad="25400" dist="254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2279576" y="120436"/>
            <a:ext cx="9721080" cy="34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b="1" dirty="0">
                <a:solidFill>
                  <a:schemeClr val="dk2"/>
                </a:solidFill>
                <a:latin typeface="HY견고딕" pitchFamily="18" charset="-127"/>
                <a:ea typeface="HY견고딕" pitchFamily="18" charset="-127"/>
                <a:sym typeface="Arial"/>
              </a:rPr>
              <a:t>마네킹 Mode</a:t>
            </a:r>
            <a:endParaRPr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33" name="Google Shape;733;p37"/>
          <p:cNvSpPr txBox="1"/>
          <p:nvPr/>
        </p:nvSpPr>
        <p:spPr>
          <a:xfrm>
            <a:off x="418974" y="810875"/>
            <a:ext cx="1295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37"/>
          <p:cNvSpPr txBox="1"/>
          <p:nvPr/>
        </p:nvSpPr>
        <p:spPr>
          <a:xfrm rot="5400000">
            <a:off x="115007" y="795481"/>
            <a:ext cx="31451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37"/>
          <p:cNvSpPr/>
          <p:nvPr/>
        </p:nvSpPr>
        <p:spPr>
          <a:xfrm>
            <a:off x="0" y="1179268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배경 및 목적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37"/>
          <p:cNvSpPr/>
          <p:nvPr/>
        </p:nvSpPr>
        <p:spPr>
          <a:xfrm>
            <a:off x="0" y="1631002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사용자 조사 및 분석</a:t>
            </a:r>
            <a:endParaRPr/>
          </a:p>
        </p:txBody>
      </p:sp>
      <p:sp>
        <p:nvSpPr>
          <p:cNvPr id="737" name="Google Shape;737;p37"/>
          <p:cNvSpPr/>
          <p:nvPr/>
        </p:nvSpPr>
        <p:spPr>
          <a:xfrm>
            <a:off x="0" y="2082736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자료조사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37"/>
          <p:cNvSpPr/>
          <p:nvPr/>
        </p:nvSpPr>
        <p:spPr>
          <a:xfrm>
            <a:off x="0" y="2534470"/>
            <a:ext cx="2135560" cy="451164"/>
          </a:xfrm>
          <a:prstGeom prst="rect">
            <a:avLst/>
          </a:prstGeom>
          <a:solidFill>
            <a:srgbClr val="1E20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∥ 정보구조 설계</a:t>
            </a:r>
            <a:endParaRPr/>
          </a:p>
        </p:txBody>
      </p:sp>
      <p:sp>
        <p:nvSpPr>
          <p:cNvPr id="739" name="Google Shape;739;p37"/>
          <p:cNvSpPr/>
          <p:nvPr/>
        </p:nvSpPr>
        <p:spPr>
          <a:xfrm>
            <a:off x="0" y="2986204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프로젝트 컨셉트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37"/>
          <p:cNvSpPr txBox="1"/>
          <p:nvPr/>
        </p:nvSpPr>
        <p:spPr>
          <a:xfrm>
            <a:off x="-48344" y="94275"/>
            <a:ext cx="2232248" cy="45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Every  Wear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37"/>
          <p:cNvSpPr/>
          <p:nvPr/>
        </p:nvSpPr>
        <p:spPr>
          <a:xfrm>
            <a:off x="263352" y="2726583"/>
            <a:ext cx="66938" cy="66938"/>
          </a:xfrm>
          <a:prstGeom prst="ellipse">
            <a:avLst/>
          </a:prstGeom>
          <a:solidFill>
            <a:srgbClr val="EC5353"/>
          </a:solidFill>
          <a:ln>
            <a:noFill/>
          </a:ln>
          <a:effectLst>
            <a:outerShdw blurRad="25400" dist="254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8"/>
          <p:cNvSpPr txBox="1">
            <a:spLocks noGrp="1"/>
          </p:cNvSpPr>
          <p:nvPr>
            <p:ph type="title"/>
          </p:nvPr>
        </p:nvSpPr>
        <p:spPr>
          <a:xfrm>
            <a:off x="2279576" y="120436"/>
            <a:ext cx="9721080" cy="34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b="1" dirty="0">
                <a:solidFill>
                  <a:schemeClr val="dk2"/>
                </a:solidFill>
                <a:latin typeface="HY견고딕" pitchFamily="18" charset="-127"/>
                <a:ea typeface="HY견고딕" pitchFamily="18" charset="-127"/>
                <a:sym typeface="Arial"/>
              </a:rPr>
              <a:t>마네킹 Mode</a:t>
            </a:r>
            <a:endParaRPr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49" name="Google Shape;749;p38"/>
          <p:cNvSpPr txBox="1"/>
          <p:nvPr/>
        </p:nvSpPr>
        <p:spPr>
          <a:xfrm>
            <a:off x="418973" y="810875"/>
            <a:ext cx="1449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38"/>
          <p:cNvSpPr txBox="1"/>
          <p:nvPr/>
        </p:nvSpPr>
        <p:spPr>
          <a:xfrm rot="5400000">
            <a:off x="115007" y="795481"/>
            <a:ext cx="31451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38"/>
          <p:cNvSpPr/>
          <p:nvPr/>
        </p:nvSpPr>
        <p:spPr>
          <a:xfrm>
            <a:off x="0" y="1179268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배경 및 목적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38"/>
          <p:cNvSpPr/>
          <p:nvPr/>
        </p:nvSpPr>
        <p:spPr>
          <a:xfrm>
            <a:off x="0" y="1631002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사용자 조사 및 분석</a:t>
            </a:r>
            <a:endParaRPr/>
          </a:p>
        </p:txBody>
      </p:sp>
      <p:sp>
        <p:nvSpPr>
          <p:cNvPr id="753" name="Google Shape;753;p38"/>
          <p:cNvSpPr/>
          <p:nvPr/>
        </p:nvSpPr>
        <p:spPr>
          <a:xfrm>
            <a:off x="0" y="2082736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자료조사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38"/>
          <p:cNvSpPr/>
          <p:nvPr/>
        </p:nvSpPr>
        <p:spPr>
          <a:xfrm>
            <a:off x="0" y="2534470"/>
            <a:ext cx="2135560" cy="451164"/>
          </a:xfrm>
          <a:prstGeom prst="rect">
            <a:avLst/>
          </a:prstGeom>
          <a:solidFill>
            <a:srgbClr val="1E20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∥ 정보구조 설계</a:t>
            </a:r>
            <a:endParaRPr/>
          </a:p>
        </p:txBody>
      </p:sp>
      <p:sp>
        <p:nvSpPr>
          <p:cNvPr id="755" name="Google Shape;755;p38"/>
          <p:cNvSpPr/>
          <p:nvPr/>
        </p:nvSpPr>
        <p:spPr>
          <a:xfrm>
            <a:off x="0" y="2986204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프로젝트 컨셉트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38"/>
          <p:cNvSpPr txBox="1"/>
          <p:nvPr/>
        </p:nvSpPr>
        <p:spPr>
          <a:xfrm>
            <a:off x="-48344" y="94275"/>
            <a:ext cx="2232248" cy="45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Every  Wear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38"/>
          <p:cNvSpPr/>
          <p:nvPr/>
        </p:nvSpPr>
        <p:spPr>
          <a:xfrm>
            <a:off x="5588730" y="1073844"/>
            <a:ext cx="6411926" cy="127503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Q:</a:t>
            </a: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카메라 동영상 모드 둘다 의류에 후면 양쪽 측면에 있는               디테일을 표현이 불가능 하다.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38"/>
          <p:cNvSpPr/>
          <p:nvPr/>
        </p:nvSpPr>
        <p:spPr>
          <a:xfrm>
            <a:off x="5616958" y="3410083"/>
            <a:ext cx="6483930" cy="268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분석</a:t>
            </a:r>
            <a:endParaRPr sz="2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마네킹 모드를 추가하여 나와 비슷한 체형에 마네킹을 AR로 구현해 그 마네킹에 의류를 착용해 의류에 후면 양쪽측면에 디테일을 표현함 </a:t>
            </a:r>
            <a:r>
              <a:rPr lang="ko-KR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으로서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기술의 근본적 문제점을 보완한다</a:t>
            </a:r>
            <a:r>
              <a:rPr lang="ko-KR" sz="2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endParaRPr sz="2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9" name="Google Shape;75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7044" y="818076"/>
            <a:ext cx="2814657" cy="5450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23592" y="818077"/>
            <a:ext cx="2889866" cy="5450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57044" y="792114"/>
            <a:ext cx="2839253" cy="54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98912" y="792114"/>
            <a:ext cx="2937495" cy="5498450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38"/>
          <p:cNvSpPr/>
          <p:nvPr/>
        </p:nvSpPr>
        <p:spPr>
          <a:xfrm>
            <a:off x="8372563" y="2657951"/>
            <a:ext cx="446672" cy="580489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4" name="Google Shape;764;p38"/>
          <p:cNvSpPr/>
          <p:nvPr/>
        </p:nvSpPr>
        <p:spPr>
          <a:xfrm>
            <a:off x="263352" y="2726583"/>
            <a:ext cx="66938" cy="66938"/>
          </a:xfrm>
          <a:prstGeom prst="ellipse">
            <a:avLst/>
          </a:prstGeom>
          <a:solidFill>
            <a:srgbClr val="EC5353"/>
          </a:solidFill>
          <a:ln>
            <a:noFill/>
          </a:ln>
          <a:effectLst>
            <a:outerShdw blurRad="25400" dist="254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39"/>
          <p:cNvSpPr/>
          <p:nvPr/>
        </p:nvSpPr>
        <p:spPr>
          <a:xfrm>
            <a:off x="3752021" y="2204864"/>
            <a:ext cx="4687958" cy="1577257"/>
          </a:xfrm>
          <a:prstGeom prst="rect">
            <a:avLst/>
          </a:prstGeom>
          <a:solidFill>
            <a:srgbClr val="E1EFD8"/>
          </a:solidFill>
          <a:ln>
            <a:noFill/>
          </a:ln>
          <a:effectLst>
            <a:reflection endPos="48000" dist="2921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endParaRPr sz="6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39"/>
          <p:cNvSpPr/>
          <p:nvPr/>
        </p:nvSpPr>
        <p:spPr>
          <a:xfrm>
            <a:off x="3935762" y="2639550"/>
            <a:ext cx="432047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1" u="none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프로젝트 컨셉트 </a:t>
            </a:r>
            <a:endParaRPr sz="4000" b="1" i="1" u="none" strike="noStrike" cap="none">
              <a:solidFill>
                <a:srgbClr val="38562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0"/>
          <p:cNvSpPr txBox="1">
            <a:spLocks noGrp="1"/>
          </p:cNvSpPr>
          <p:nvPr>
            <p:ph type="title"/>
          </p:nvPr>
        </p:nvSpPr>
        <p:spPr>
          <a:xfrm>
            <a:off x="2279576" y="120436"/>
            <a:ext cx="9721080" cy="34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2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lang="ko-KR" b="1" dirty="0">
                <a:solidFill>
                  <a:schemeClr val="dk2"/>
                </a:solidFill>
                <a:latin typeface="HY견고딕" pitchFamily="18" charset="-127"/>
                <a:ea typeface="HY견고딕" pitchFamily="18" charset="-127"/>
                <a:sym typeface="Arial"/>
              </a:rPr>
              <a:t>프로젝트 컨셉트</a:t>
            </a:r>
            <a:endParaRPr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77" name="Google Shape;777;p40"/>
          <p:cNvSpPr txBox="1"/>
          <p:nvPr/>
        </p:nvSpPr>
        <p:spPr>
          <a:xfrm>
            <a:off x="418974" y="810875"/>
            <a:ext cx="1205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40"/>
          <p:cNvSpPr txBox="1"/>
          <p:nvPr/>
        </p:nvSpPr>
        <p:spPr>
          <a:xfrm rot="5400000">
            <a:off x="115007" y="795481"/>
            <a:ext cx="31451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40"/>
          <p:cNvSpPr/>
          <p:nvPr/>
        </p:nvSpPr>
        <p:spPr>
          <a:xfrm>
            <a:off x="0" y="1179268"/>
            <a:ext cx="2135700" cy="451200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배경 및 목적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40"/>
          <p:cNvSpPr/>
          <p:nvPr/>
        </p:nvSpPr>
        <p:spPr>
          <a:xfrm>
            <a:off x="0" y="1631002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사용자 조사 및 분석</a:t>
            </a:r>
            <a:endParaRPr/>
          </a:p>
        </p:txBody>
      </p:sp>
      <p:sp>
        <p:nvSpPr>
          <p:cNvPr id="781" name="Google Shape;781;p40"/>
          <p:cNvSpPr/>
          <p:nvPr/>
        </p:nvSpPr>
        <p:spPr>
          <a:xfrm>
            <a:off x="0" y="2082736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자료조사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40"/>
          <p:cNvSpPr/>
          <p:nvPr/>
        </p:nvSpPr>
        <p:spPr>
          <a:xfrm>
            <a:off x="0" y="2534470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정보구조 설계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40"/>
          <p:cNvSpPr/>
          <p:nvPr/>
        </p:nvSpPr>
        <p:spPr>
          <a:xfrm>
            <a:off x="0" y="2986204"/>
            <a:ext cx="2135560" cy="451164"/>
          </a:xfrm>
          <a:prstGeom prst="rect">
            <a:avLst/>
          </a:prstGeom>
          <a:solidFill>
            <a:srgbClr val="1E20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∥ 프로젝트 컨셉트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40"/>
          <p:cNvSpPr/>
          <p:nvPr/>
        </p:nvSpPr>
        <p:spPr>
          <a:xfrm>
            <a:off x="191344" y="3178317"/>
            <a:ext cx="66938" cy="66938"/>
          </a:xfrm>
          <a:prstGeom prst="ellipse">
            <a:avLst/>
          </a:prstGeom>
          <a:solidFill>
            <a:srgbClr val="EC5353"/>
          </a:solidFill>
          <a:ln>
            <a:noFill/>
          </a:ln>
          <a:effectLst>
            <a:outerShdw blurRad="25400" dist="254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5" name="Google Shape;785;p40"/>
          <p:cNvSpPr txBox="1"/>
          <p:nvPr/>
        </p:nvSpPr>
        <p:spPr>
          <a:xfrm>
            <a:off x="-48344" y="94275"/>
            <a:ext cx="2232248" cy="45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Every  Wear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40"/>
          <p:cNvSpPr txBox="1"/>
          <p:nvPr/>
        </p:nvSpPr>
        <p:spPr>
          <a:xfrm>
            <a:off x="2607193" y="380893"/>
            <a:ext cx="6740987" cy="1432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ko-KR" sz="9600" b="0" i="0" u="none" strike="noStrike" cap="none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ko-KR" sz="5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EveryWear    </a:t>
            </a:r>
            <a:r>
              <a:rPr lang="ko-KR" sz="9600" b="0" i="0" u="none" strike="noStrike" cap="none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9600" b="0" i="0" u="none" strike="noStrike" cap="none" dirty="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40"/>
          <p:cNvSpPr txBox="1"/>
          <p:nvPr/>
        </p:nvSpPr>
        <p:spPr>
          <a:xfrm>
            <a:off x="5263981" y="1876624"/>
            <a:ext cx="2316395" cy="631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 sz="3000" b="0" i="0" u="none" strike="noStrike" cap="none" dirty="0" err="1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Everywher</a:t>
            </a:r>
            <a:r>
              <a:rPr lang="en-US" altLang="ko-KR" sz="3000" dirty="0">
                <a:solidFill>
                  <a:srgbClr val="1C4587"/>
                </a:solidFill>
              </a:rPr>
              <a:t>e</a:t>
            </a:r>
            <a:r>
              <a:rPr lang="ko-KR" sz="3000" b="0" i="0" u="none" strike="noStrike" cap="none" dirty="0">
                <a:solidFill>
                  <a:srgbClr val="1C45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3000" b="0" i="0" u="none" strike="noStrike" cap="none" dirty="0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40"/>
          <p:cNvSpPr txBox="1"/>
          <p:nvPr/>
        </p:nvSpPr>
        <p:spPr>
          <a:xfrm>
            <a:off x="5977671" y="2605025"/>
            <a:ext cx="5879400" cy="14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9600"/>
              <a:buFont typeface="Arial"/>
              <a:buNone/>
            </a:pPr>
            <a:r>
              <a:rPr lang="ko-KR" sz="9600" b="0" i="0" u="none" strike="noStrike" cap="none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ko-KR" sz="4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AR </a:t>
            </a:r>
            <a:r>
              <a:rPr lang="ko-KR" sz="4800" b="0" i="0" u="none" strike="noStrike" cap="none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가상피팅</a:t>
            </a:r>
            <a:r>
              <a:rPr lang="ko-KR" sz="9600" b="0" i="0" u="none" strike="noStrike" cap="none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9600" b="0" i="0" u="none" strike="noStrike" cap="none" dirty="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40"/>
          <p:cNvSpPr txBox="1"/>
          <p:nvPr/>
        </p:nvSpPr>
        <p:spPr>
          <a:xfrm>
            <a:off x="3399626" y="4212936"/>
            <a:ext cx="5688633" cy="1502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9600"/>
              <a:buFont typeface="Arial"/>
              <a:buNone/>
            </a:pPr>
            <a:r>
              <a:rPr lang="ko-KR" sz="9600" b="0" i="0" u="none" strike="noStrike" cap="none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ko-KR" sz="4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음성으로 편하게</a:t>
            </a:r>
            <a:r>
              <a:rPr lang="ko-KR" sz="9600" b="0" i="0" u="none" strike="noStrike" cap="none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9600" b="0" i="0" u="none" strike="noStrike" cap="none" dirty="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8AFFA6-E91C-4773-B94A-70BBF148CFB6}"/>
              </a:ext>
            </a:extLst>
          </p:cNvPr>
          <p:cNvSpPr txBox="1"/>
          <p:nvPr/>
        </p:nvSpPr>
        <p:spPr>
          <a:xfrm>
            <a:off x="7626096" y="1920240"/>
            <a:ext cx="96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+</a:t>
            </a:r>
            <a:endParaRPr lang="ko-KR" altLang="en-US" sz="3200" b="1" dirty="0"/>
          </a:p>
        </p:txBody>
      </p:sp>
      <p:sp>
        <p:nvSpPr>
          <p:cNvPr id="17" name="Google Shape;787;p40">
            <a:extLst>
              <a:ext uri="{FF2B5EF4-FFF2-40B4-BE49-F238E27FC236}">
                <a16:creationId xmlns:a16="http://schemas.microsoft.com/office/drawing/2014/main" id="{5B58E56E-B522-4A47-A036-DB996A613E05}"/>
              </a:ext>
            </a:extLst>
          </p:cNvPr>
          <p:cNvSpPr txBox="1"/>
          <p:nvPr/>
        </p:nvSpPr>
        <p:spPr>
          <a:xfrm>
            <a:off x="8225028" y="1873049"/>
            <a:ext cx="2316395" cy="631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Wear</a:t>
            </a:r>
            <a:endParaRPr sz="3000" b="0" i="0" u="none" strike="noStrike" cap="none" dirty="0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7" grpId="0"/>
      <p:bldP spid="788" grpId="0"/>
      <p:bldP spid="789" grpId="0"/>
      <p:bldP spid="2" grpId="0"/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사람, 벽이(가) 표시된 사진&#10;&#10;자동 생성된 설명">
            <a:extLst>
              <a:ext uri="{FF2B5EF4-FFF2-40B4-BE49-F238E27FC236}">
                <a16:creationId xmlns:a16="http://schemas.microsoft.com/office/drawing/2014/main" id="{E7751C82-B2E9-4B43-899F-4A7FC2229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024625" y="1995205"/>
            <a:ext cx="6114163" cy="3439217"/>
          </a:xfrm>
          <a:prstGeom prst="rect">
            <a:avLst/>
          </a:prstGeom>
        </p:spPr>
      </p:pic>
      <p:sp>
        <p:nvSpPr>
          <p:cNvPr id="776" name="Google Shape;776;p40"/>
          <p:cNvSpPr txBox="1">
            <a:spLocks noGrp="1"/>
          </p:cNvSpPr>
          <p:nvPr>
            <p:ph type="title"/>
          </p:nvPr>
        </p:nvSpPr>
        <p:spPr>
          <a:xfrm>
            <a:off x="2279576" y="120436"/>
            <a:ext cx="9721080" cy="34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2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lang="ko-KR" altLang="en-US" b="1" dirty="0">
                <a:solidFill>
                  <a:schemeClr val="dk2"/>
                </a:solidFill>
                <a:latin typeface="HY견고딕" pitchFamily="18" charset="-127"/>
                <a:ea typeface="HY견고딕" pitchFamily="18" charset="-127"/>
              </a:rPr>
              <a:t>우리 조의 강점은 </a:t>
            </a:r>
            <a:r>
              <a:rPr lang="en-US" altLang="ko-KR" b="1" dirty="0">
                <a:solidFill>
                  <a:schemeClr val="dk2"/>
                </a:solidFill>
                <a:latin typeface="HY견고딕" pitchFamily="18" charset="-127"/>
                <a:ea typeface="HY견고딕" pitchFamily="18" charset="-127"/>
              </a:rPr>
              <a:t>~?</a:t>
            </a:r>
            <a:endParaRPr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77" name="Google Shape;777;p40"/>
          <p:cNvSpPr txBox="1"/>
          <p:nvPr/>
        </p:nvSpPr>
        <p:spPr>
          <a:xfrm>
            <a:off x="418974" y="810875"/>
            <a:ext cx="1205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40"/>
          <p:cNvSpPr txBox="1"/>
          <p:nvPr/>
        </p:nvSpPr>
        <p:spPr>
          <a:xfrm rot="5400000">
            <a:off x="115007" y="795481"/>
            <a:ext cx="31451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40"/>
          <p:cNvSpPr/>
          <p:nvPr/>
        </p:nvSpPr>
        <p:spPr>
          <a:xfrm>
            <a:off x="0" y="1179268"/>
            <a:ext cx="2135700" cy="451200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배경 및 목적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40"/>
          <p:cNvSpPr/>
          <p:nvPr/>
        </p:nvSpPr>
        <p:spPr>
          <a:xfrm>
            <a:off x="0" y="1631002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사용자 조사 및 분석</a:t>
            </a:r>
            <a:endParaRPr/>
          </a:p>
        </p:txBody>
      </p:sp>
      <p:sp>
        <p:nvSpPr>
          <p:cNvPr id="781" name="Google Shape;781;p40"/>
          <p:cNvSpPr/>
          <p:nvPr/>
        </p:nvSpPr>
        <p:spPr>
          <a:xfrm>
            <a:off x="0" y="2082736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자료조사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40"/>
          <p:cNvSpPr/>
          <p:nvPr/>
        </p:nvSpPr>
        <p:spPr>
          <a:xfrm>
            <a:off x="0" y="2534470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정보구조 설계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40"/>
          <p:cNvSpPr/>
          <p:nvPr/>
        </p:nvSpPr>
        <p:spPr>
          <a:xfrm>
            <a:off x="0" y="2986204"/>
            <a:ext cx="2135560" cy="451164"/>
          </a:xfrm>
          <a:prstGeom prst="rect">
            <a:avLst/>
          </a:prstGeom>
          <a:solidFill>
            <a:srgbClr val="1E20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∥ 프로젝트 컨셉트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40"/>
          <p:cNvSpPr/>
          <p:nvPr/>
        </p:nvSpPr>
        <p:spPr>
          <a:xfrm>
            <a:off x="191344" y="3178317"/>
            <a:ext cx="66938" cy="66938"/>
          </a:xfrm>
          <a:prstGeom prst="ellipse">
            <a:avLst/>
          </a:prstGeom>
          <a:solidFill>
            <a:srgbClr val="EC5353"/>
          </a:solidFill>
          <a:ln>
            <a:noFill/>
          </a:ln>
          <a:effectLst>
            <a:outerShdw blurRad="25400" dist="254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5" name="Google Shape;785;p40"/>
          <p:cNvSpPr txBox="1"/>
          <p:nvPr/>
        </p:nvSpPr>
        <p:spPr>
          <a:xfrm>
            <a:off x="-48344" y="94275"/>
            <a:ext cx="2232248" cy="45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Every  Wear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786;p40"/>
          <p:cNvSpPr txBox="1"/>
          <p:nvPr/>
        </p:nvSpPr>
        <p:spPr>
          <a:xfrm>
            <a:off x="1924975" y="852800"/>
            <a:ext cx="4920034" cy="741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altLang="ko-KR" sz="3600" dirty="0">
                <a:solidFill>
                  <a:srgbClr val="00B050"/>
                </a:solidFill>
                <a:latin typeface="HY나무B" pitchFamily="18" charset="-127"/>
                <a:ea typeface="HY나무B" pitchFamily="18" charset="-127"/>
              </a:rPr>
              <a:t>“</a:t>
            </a:r>
            <a:r>
              <a:rPr lang="ko-KR" altLang="en-US" sz="3600" dirty="0">
                <a:solidFill>
                  <a:schemeClr val="dk2"/>
                </a:solidFill>
                <a:latin typeface="HY나무B" pitchFamily="18" charset="-127"/>
                <a:ea typeface="HY나무B" pitchFamily="18" charset="-127"/>
              </a:rPr>
              <a:t>발로 뛰는 </a:t>
            </a:r>
            <a:r>
              <a:rPr lang="ko-KR" altLang="en-US" sz="3600" b="0" i="0" u="none" strike="noStrike" cap="none" dirty="0">
                <a:solidFill>
                  <a:schemeClr val="dk2"/>
                </a:solidFill>
                <a:latin typeface="HY나무B" pitchFamily="18" charset="-127"/>
                <a:ea typeface="HY나무B" pitchFamily="18" charset="-127"/>
                <a:sym typeface="Arial"/>
              </a:rPr>
              <a:t>현장조사</a:t>
            </a:r>
            <a:r>
              <a:rPr lang="en-US" altLang="ko-KR" sz="3600" b="0" i="0" u="none" strike="noStrike" cap="none" dirty="0">
                <a:solidFill>
                  <a:srgbClr val="00B050"/>
                </a:solidFill>
                <a:latin typeface="HY나무B" pitchFamily="18" charset="-127"/>
                <a:ea typeface="HY나무B" pitchFamily="18" charset="-127"/>
                <a:sym typeface="Arial"/>
              </a:rPr>
              <a:t>”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lang="en-US" altLang="ko-KR" sz="4400" dirty="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lang="en-US" altLang="ko-KR" sz="3600" dirty="0">
              <a:solidFill>
                <a:schemeClr val="dk2"/>
              </a:solidFill>
              <a:latin typeface="HY나무B" pitchFamily="18" charset="-127"/>
              <a:ea typeface="HY나무B" pitchFamily="18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lang="en-US" altLang="ko-KR" sz="3600" dirty="0">
              <a:solidFill>
                <a:schemeClr val="dk2"/>
              </a:solidFill>
              <a:latin typeface="HY나무B" pitchFamily="18" charset="-127"/>
              <a:ea typeface="HY나무B" pitchFamily="18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lang="en-US" altLang="ko-KR" sz="3600" dirty="0">
              <a:solidFill>
                <a:schemeClr val="dk2"/>
              </a:solidFill>
              <a:latin typeface="HY나무B" pitchFamily="18" charset="-127"/>
              <a:ea typeface="HY나무B" pitchFamily="18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lang="en-US" altLang="ko-KR" sz="3600" dirty="0">
              <a:solidFill>
                <a:schemeClr val="dk2"/>
              </a:solidFill>
              <a:latin typeface="HY나무B" pitchFamily="18" charset="-127"/>
              <a:ea typeface="HY나무B" pitchFamily="18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lang="en-US" altLang="ko-KR" sz="3600" dirty="0">
              <a:solidFill>
                <a:schemeClr val="dk2"/>
              </a:solidFill>
              <a:latin typeface="HY나무B" pitchFamily="18" charset="-127"/>
              <a:ea typeface="HY나무B" pitchFamily="18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lang="en-US" altLang="ko-KR" sz="3600" dirty="0">
              <a:solidFill>
                <a:schemeClr val="dk2"/>
              </a:solidFill>
              <a:latin typeface="HY나무B" pitchFamily="18" charset="-127"/>
              <a:ea typeface="HY나무B" pitchFamily="18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lang="en-US" altLang="ko-KR" sz="4400" dirty="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lang="en-US" altLang="ko-KR" sz="4400" dirty="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lang="en-US" altLang="ko-KR" sz="54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ko-KR" sz="5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9600" b="0" i="0" u="none" strike="noStrike" cap="none" dirty="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786;p40">
            <a:extLst>
              <a:ext uri="{FF2B5EF4-FFF2-40B4-BE49-F238E27FC236}">
                <a16:creationId xmlns:a16="http://schemas.microsoft.com/office/drawing/2014/main" id="{8D0445C6-626B-4DA4-BB2D-78028C62AB8E}"/>
              </a:ext>
            </a:extLst>
          </p:cNvPr>
          <p:cNvSpPr txBox="1"/>
          <p:nvPr/>
        </p:nvSpPr>
        <p:spPr>
          <a:xfrm>
            <a:off x="2279576" y="2019038"/>
            <a:ext cx="4920034" cy="741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altLang="ko-KR" sz="3600" dirty="0">
                <a:solidFill>
                  <a:srgbClr val="00B050"/>
                </a:solidFill>
                <a:latin typeface="HY나무B" pitchFamily="18" charset="-127"/>
                <a:ea typeface="HY나무B" pitchFamily="18" charset="-127"/>
              </a:rPr>
              <a:t>“</a:t>
            </a:r>
            <a:r>
              <a:rPr lang="ko-KR" altLang="en-US" sz="3600" dirty="0">
                <a:solidFill>
                  <a:schemeClr val="dk2"/>
                </a:solidFill>
                <a:latin typeface="HY나무B" pitchFamily="18" charset="-127"/>
                <a:ea typeface="HY나무B" pitchFamily="18" charset="-127"/>
              </a:rPr>
              <a:t>끈끈한 </a:t>
            </a:r>
            <a:r>
              <a:rPr lang="ko-KR" altLang="en-US" sz="3600" dirty="0" err="1">
                <a:solidFill>
                  <a:schemeClr val="dk2"/>
                </a:solidFill>
                <a:latin typeface="HY나무B" pitchFamily="18" charset="-127"/>
                <a:ea typeface="HY나무B" pitchFamily="18" charset="-127"/>
              </a:rPr>
              <a:t>단합력</a:t>
            </a:r>
            <a:r>
              <a:rPr lang="en-US" altLang="ko-KR" sz="3600" b="0" i="0" u="none" strike="noStrike" cap="none" dirty="0">
                <a:solidFill>
                  <a:srgbClr val="00B050"/>
                </a:solidFill>
                <a:latin typeface="HY나무B" pitchFamily="18" charset="-127"/>
                <a:ea typeface="HY나무B" pitchFamily="18" charset="-127"/>
                <a:sym typeface="Arial"/>
              </a:rPr>
              <a:t>”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lang="en-US" altLang="ko-KR" sz="4400" dirty="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lang="en-US" altLang="ko-KR" sz="3600" dirty="0">
              <a:solidFill>
                <a:schemeClr val="dk2"/>
              </a:solidFill>
              <a:latin typeface="HY나무B" pitchFamily="18" charset="-127"/>
              <a:ea typeface="HY나무B" pitchFamily="18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lang="en-US" altLang="ko-KR" sz="3600" dirty="0">
              <a:solidFill>
                <a:schemeClr val="dk2"/>
              </a:solidFill>
              <a:latin typeface="HY나무B" pitchFamily="18" charset="-127"/>
              <a:ea typeface="HY나무B" pitchFamily="18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lang="en-US" altLang="ko-KR" sz="3600" dirty="0">
              <a:solidFill>
                <a:schemeClr val="dk2"/>
              </a:solidFill>
              <a:latin typeface="HY나무B" pitchFamily="18" charset="-127"/>
              <a:ea typeface="HY나무B" pitchFamily="18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lang="en-US" altLang="ko-KR" sz="3600" dirty="0">
              <a:solidFill>
                <a:schemeClr val="dk2"/>
              </a:solidFill>
              <a:latin typeface="HY나무B" pitchFamily="18" charset="-127"/>
              <a:ea typeface="HY나무B" pitchFamily="18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lang="en-US" altLang="ko-KR" sz="3600" dirty="0">
              <a:solidFill>
                <a:schemeClr val="dk2"/>
              </a:solidFill>
              <a:latin typeface="HY나무B" pitchFamily="18" charset="-127"/>
              <a:ea typeface="HY나무B" pitchFamily="18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lang="en-US" altLang="ko-KR" sz="3600" dirty="0">
              <a:solidFill>
                <a:schemeClr val="dk2"/>
              </a:solidFill>
              <a:latin typeface="HY나무B" pitchFamily="18" charset="-127"/>
              <a:ea typeface="HY나무B" pitchFamily="18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lang="en-US" altLang="ko-KR" sz="4400" dirty="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lang="en-US" altLang="ko-KR" sz="4400" dirty="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lang="en-US" altLang="ko-KR" sz="54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ko-KR" sz="5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9600" b="0" i="0" u="none" strike="noStrike" cap="none" dirty="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786;p40">
            <a:extLst>
              <a:ext uri="{FF2B5EF4-FFF2-40B4-BE49-F238E27FC236}">
                <a16:creationId xmlns:a16="http://schemas.microsoft.com/office/drawing/2014/main" id="{729F527D-8893-456A-9CC3-3AAC37B1E6CE}"/>
              </a:ext>
            </a:extLst>
          </p:cNvPr>
          <p:cNvSpPr txBox="1"/>
          <p:nvPr/>
        </p:nvSpPr>
        <p:spPr>
          <a:xfrm>
            <a:off x="2051966" y="3185276"/>
            <a:ext cx="4920034" cy="741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altLang="ko-KR" sz="3600" dirty="0">
                <a:solidFill>
                  <a:srgbClr val="00B050"/>
                </a:solidFill>
                <a:latin typeface="HY나무B" pitchFamily="18" charset="-127"/>
                <a:ea typeface="HY나무B" pitchFamily="18" charset="-127"/>
              </a:rPr>
              <a:t>“</a:t>
            </a:r>
            <a:r>
              <a:rPr lang="ko-KR" altLang="en-US" sz="3600" dirty="0">
                <a:solidFill>
                  <a:schemeClr val="dk2"/>
                </a:solidFill>
                <a:latin typeface="HY나무B" pitchFamily="18" charset="-127"/>
                <a:ea typeface="HY나무B" pitchFamily="18" charset="-127"/>
              </a:rPr>
              <a:t>활발한 토의</a:t>
            </a:r>
            <a:r>
              <a:rPr lang="en-US" altLang="ko-KR" sz="3600" b="0" i="0" u="none" strike="noStrike" cap="none" dirty="0">
                <a:solidFill>
                  <a:srgbClr val="00B050"/>
                </a:solidFill>
                <a:latin typeface="HY나무B" pitchFamily="18" charset="-127"/>
                <a:ea typeface="HY나무B" pitchFamily="18" charset="-127"/>
                <a:sym typeface="Arial"/>
              </a:rPr>
              <a:t>”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lang="en-US" altLang="ko-KR" sz="4400" dirty="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lang="en-US" altLang="ko-KR" sz="3600" dirty="0">
              <a:solidFill>
                <a:schemeClr val="dk2"/>
              </a:solidFill>
              <a:latin typeface="HY나무B" pitchFamily="18" charset="-127"/>
              <a:ea typeface="HY나무B" pitchFamily="18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lang="en-US" altLang="ko-KR" sz="3600" dirty="0">
              <a:solidFill>
                <a:schemeClr val="dk2"/>
              </a:solidFill>
              <a:latin typeface="HY나무B" pitchFamily="18" charset="-127"/>
              <a:ea typeface="HY나무B" pitchFamily="18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lang="en-US" altLang="ko-KR" sz="3600" dirty="0">
              <a:solidFill>
                <a:schemeClr val="dk2"/>
              </a:solidFill>
              <a:latin typeface="HY나무B" pitchFamily="18" charset="-127"/>
              <a:ea typeface="HY나무B" pitchFamily="18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lang="en-US" altLang="ko-KR" sz="3600" dirty="0">
              <a:solidFill>
                <a:schemeClr val="dk2"/>
              </a:solidFill>
              <a:latin typeface="HY나무B" pitchFamily="18" charset="-127"/>
              <a:ea typeface="HY나무B" pitchFamily="18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lang="en-US" altLang="ko-KR" sz="3600" dirty="0">
              <a:solidFill>
                <a:schemeClr val="dk2"/>
              </a:solidFill>
              <a:latin typeface="HY나무B" pitchFamily="18" charset="-127"/>
              <a:ea typeface="HY나무B" pitchFamily="18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lang="en-US" altLang="ko-KR" sz="3600" dirty="0">
              <a:solidFill>
                <a:schemeClr val="dk2"/>
              </a:solidFill>
              <a:latin typeface="HY나무B" pitchFamily="18" charset="-127"/>
              <a:ea typeface="HY나무B" pitchFamily="18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lang="en-US" altLang="ko-KR" sz="4400" dirty="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lang="en-US" altLang="ko-KR" sz="4400" dirty="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lang="en-US" altLang="ko-KR" sz="54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ko-KR" sz="5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9600" b="0" i="0" u="none" strike="noStrike" cap="none" dirty="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 descr="천장, 실내이(가) 표시된 사진&#10;&#10;자동 생성된 설명">
            <a:extLst>
              <a:ext uri="{FF2B5EF4-FFF2-40B4-BE49-F238E27FC236}">
                <a16:creationId xmlns:a16="http://schemas.microsoft.com/office/drawing/2014/main" id="{4AB19187-13EB-4116-9832-4AB3719DE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293" y="657732"/>
            <a:ext cx="3433952" cy="6104804"/>
          </a:xfrm>
          <a:prstGeom prst="rect">
            <a:avLst/>
          </a:prstGeom>
        </p:spPr>
      </p:pic>
      <p:sp>
        <p:nvSpPr>
          <p:cNvPr id="18" name="Google Shape;786;p40">
            <a:extLst>
              <a:ext uri="{FF2B5EF4-FFF2-40B4-BE49-F238E27FC236}">
                <a16:creationId xmlns:a16="http://schemas.microsoft.com/office/drawing/2014/main" id="{A642CDBA-5D3D-4BD2-8E3A-AABBA9B34961}"/>
              </a:ext>
            </a:extLst>
          </p:cNvPr>
          <p:cNvSpPr txBox="1"/>
          <p:nvPr/>
        </p:nvSpPr>
        <p:spPr>
          <a:xfrm>
            <a:off x="2080689" y="4333342"/>
            <a:ext cx="4920034" cy="741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altLang="ko-KR" sz="3600" dirty="0">
                <a:solidFill>
                  <a:srgbClr val="00B050"/>
                </a:solidFill>
                <a:latin typeface="HY나무B" pitchFamily="18" charset="-127"/>
                <a:ea typeface="HY나무B" pitchFamily="18" charset="-127"/>
              </a:rPr>
              <a:t>“</a:t>
            </a:r>
            <a:r>
              <a:rPr lang="ko-KR" altLang="en-US" sz="3600" dirty="0">
                <a:solidFill>
                  <a:schemeClr val="dk2"/>
                </a:solidFill>
                <a:latin typeface="HY나무B" pitchFamily="18" charset="-127"/>
                <a:ea typeface="HY나무B" pitchFamily="18" charset="-127"/>
              </a:rPr>
              <a:t>적극적인 의견표출</a:t>
            </a:r>
            <a:r>
              <a:rPr lang="en-US" altLang="ko-KR" sz="3600" b="0" i="0" u="none" strike="noStrike" cap="none" dirty="0">
                <a:solidFill>
                  <a:srgbClr val="00B050"/>
                </a:solidFill>
                <a:latin typeface="HY나무B" pitchFamily="18" charset="-127"/>
                <a:ea typeface="HY나무B" pitchFamily="18" charset="-127"/>
                <a:sym typeface="Arial"/>
              </a:rPr>
              <a:t>”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lang="en-US" altLang="ko-KR" sz="4400" dirty="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lang="en-US" altLang="ko-KR" sz="3600" dirty="0">
              <a:solidFill>
                <a:schemeClr val="dk2"/>
              </a:solidFill>
              <a:latin typeface="HY나무B" pitchFamily="18" charset="-127"/>
              <a:ea typeface="HY나무B" pitchFamily="18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lang="en-US" altLang="ko-KR" sz="3600" dirty="0">
              <a:solidFill>
                <a:schemeClr val="dk2"/>
              </a:solidFill>
              <a:latin typeface="HY나무B" pitchFamily="18" charset="-127"/>
              <a:ea typeface="HY나무B" pitchFamily="18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lang="en-US" altLang="ko-KR" sz="3600" dirty="0">
              <a:solidFill>
                <a:schemeClr val="dk2"/>
              </a:solidFill>
              <a:latin typeface="HY나무B" pitchFamily="18" charset="-127"/>
              <a:ea typeface="HY나무B" pitchFamily="18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lang="en-US" altLang="ko-KR" sz="3600" dirty="0">
              <a:solidFill>
                <a:schemeClr val="dk2"/>
              </a:solidFill>
              <a:latin typeface="HY나무B" pitchFamily="18" charset="-127"/>
              <a:ea typeface="HY나무B" pitchFamily="18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lang="en-US" altLang="ko-KR" sz="3600" dirty="0">
              <a:solidFill>
                <a:schemeClr val="dk2"/>
              </a:solidFill>
              <a:latin typeface="HY나무B" pitchFamily="18" charset="-127"/>
              <a:ea typeface="HY나무B" pitchFamily="18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lang="en-US" altLang="ko-KR" sz="3600" dirty="0">
              <a:solidFill>
                <a:schemeClr val="dk2"/>
              </a:solidFill>
              <a:latin typeface="HY나무B" pitchFamily="18" charset="-127"/>
              <a:ea typeface="HY나무B" pitchFamily="18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lang="en-US" altLang="ko-KR" sz="4400" dirty="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lang="en-US" altLang="ko-KR" sz="4400" dirty="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lang="en-US" altLang="ko-KR" sz="54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ko-KR" sz="5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9600" b="0" i="0" u="none" strike="noStrike" cap="none" dirty="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578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5" grpId="0"/>
      <p:bldP spid="17" grpId="0"/>
      <p:bldP spid="1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41"/>
          <p:cNvSpPr txBox="1"/>
          <p:nvPr/>
        </p:nvSpPr>
        <p:spPr>
          <a:xfrm>
            <a:off x="4719025" y="4332725"/>
            <a:ext cx="2754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lt1"/>
                </a:solidFill>
                <a:latin typeface="HY견고딕" pitchFamily="18" charset="-127"/>
                <a:ea typeface="HY견고딕" pitchFamily="18" charset="-127"/>
                <a:sym typeface="Arial"/>
              </a:rPr>
              <a:t>감사합니다</a:t>
            </a:r>
            <a:endParaRPr dirty="0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796" name="Google Shape;796;p41"/>
          <p:cNvGrpSpPr/>
          <p:nvPr/>
        </p:nvGrpSpPr>
        <p:grpSpPr>
          <a:xfrm>
            <a:off x="5619807" y="2002051"/>
            <a:ext cx="952382" cy="1866669"/>
            <a:chOff x="595686" y="1262396"/>
            <a:chExt cx="2479208" cy="4859248"/>
          </a:xfrm>
        </p:grpSpPr>
        <p:sp>
          <p:nvSpPr>
            <p:cNvPr id="797" name="Google Shape;797;p41"/>
            <p:cNvSpPr/>
            <p:nvPr/>
          </p:nvSpPr>
          <p:spPr>
            <a:xfrm>
              <a:off x="595686" y="1262396"/>
              <a:ext cx="2479208" cy="4859248"/>
            </a:xfrm>
            <a:custGeom>
              <a:avLst/>
              <a:gdLst/>
              <a:ahLst/>
              <a:cxnLst/>
              <a:rect l="l" t="t" r="r" b="b"/>
              <a:pathLst>
                <a:path w="4052" h="7922" extrusionOk="0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8" name="Google Shape;798;p41"/>
            <p:cNvSpPr/>
            <p:nvPr/>
          </p:nvSpPr>
          <p:spPr>
            <a:xfrm>
              <a:off x="1590813" y="5845832"/>
              <a:ext cx="488955" cy="161837"/>
            </a:xfrm>
            <a:custGeom>
              <a:avLst/>
              <a:gdLst/>
              <a:ahLst/>
              <a:cxnLst/>
              <a:rect l="l" t="t" r="r" b="b"/>
              <a:pathLst>
                <a:path w="796" h="262" extrusionOk="0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9" name="Google Shape;799;p41"/>
            <p:cNvSpPr/>
            <p:nvPr/>
          </p:nvSpPr>
          <p:spPr>
            <a:xfrm>
              <a:off x="2688687" y="1406003"/>
              <a:ext cx="69972" cy="84666"/>
            </a:xfrm>
            <a:prstGeom prst="ellipse">
              <a:avLst/>
            </a:pr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0" name="Google Shape;800;p41"/>
            <p:cNvSpPr/>
            <p:nvPr/>
          </p:nvSpPr>
          <p:spPr>
            <a:xfrm>
              <a:off x="1570152" y="1448337"/>
              <a:ext cx="530275" cy="61980"/>
            </a:xfrm>
            <a:custGeom>
              <a:avLst/>
              <a:gdLst/>
              <a:ahLst/>
              <a:cxnLst/>
              <a:rect l="l" t="t" r="r" b="b"/>
              <a:pathLst>
                <a:path w="866" h="101" extrusionOk="0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1" name="Google Shape;801;p41"/>
            <p:cNvSpPr/>
            <p:nvPr/>
          </p:nvSpPr>
          <p:spPr>
            <a:xfrm>
              <a:off x="692290" y="1677146"/>
              <a:ext cx="2286000" cy="406400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400795" y="1108532"/>
            <a:ext cx="3206089" cy="99941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EVERY WEAR</a:t>
            </a:r>
            <a:endParaRPr lang="ko-KR" altLang="en-US" dirty="0"/>
          </a:p>
        </p:txBody>
      </p:sp>
      <p:sp>
        <p:nvSpPr>
          <p:cNvPr id="68" name="Google Shape;68;p7"/>
          <p:cNvSpPr txBox="1">
            <a:spLocks noGrp="1"/>
          </p:cNvSpPr>
          <p:nvPr>
            <p:ph type="title"/>
          </p:nvPr>
        </p:nvSpPr>
        <p:spPr>
          <a:xfrm>
            <a:off x="2279576" y="120436"/>
            <a:ext cx="9721080" cy="34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b="1" dirty="0">
                <a:solidFill>
                  <a:schemeClr val="dk2"/>
                </a:solidFill>
                <a:latin typeface="HY견고딕" pitchFamily="18" charset="-127"/>
                <a:ea typeface="HY견고딕" pitchFamily="18" charset="-127"/>
                <a:sym typeface="Arial"/>
              </a:rPr>
              <a:t>프로젝트 배경</a:t>
            </a:r>
            <a:endParaRPr sz="1200" dirty="0">
              <a:solidFill>
                <a:srgbClr val="000000"/>
              </a:solidFill>
              <a:latin typeface="HY견고딕" pitchFamily="18" charset="-127"/>
              <a:ea typeface="HY견고딕" pitchFamily="18" charset="-127"/>
              <a:sym typeface="Arial"/>
            </a:endParaRPr>
          </a:p>
        </p:txBody>
      </p:sp>
      <p:sp>
        <p:nvSpPr>
          <p:cNvPr id="69" name="Google Shape;69;p7"/>
          <p:cNvSpPr txBox="1">
            <a:spLocks noGrp="1"/>
          </p:cNvSpPr>
          <p:nvPr>
            <p:ph type="body" idx="1"/>
          </p:nvPr>
        </p:nvSpPr>
        <p:spPr>
          <a:xfrm>
            <a:off x="-48344" y="94275"/>
            <a:ext cx="2232248" cy="45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Every  Wear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7"/>
          <p:cNvSpPr txBox="1"/>
          <p:nvPr/>
        </p:nvSpPr>
        <p:spPr>
          <a:xfrm>
            <a:off x="418974" y="810875"/>
            <a:ext cx="124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/>
          <p:nvPr/>
        </p:nvSpPr>
        <p:spPr>
          <a:xfrm rot="5400000">
            <a:off x="115007" y="795481"/>
            <a:ext cx="31451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7"/>
          <p:cNvSpPr/>
          <p:nvPr/>
        </p:nvSpPr>
        <p:spPr>
          <a:xfrm>
            <a:off x="0" y="1179268"/>
            <a:ext cx="2135560" cy="451164"/>
          </a:xfrm>
          <a:prstGeom prst="rect">
            <a:avLst/>
          </a:prstGeom>
          <a:solidFill>
            <a:srgbClr val="1E20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∥ 배경 및 목적</a:t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0" y="1631002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사용자 조사 및 분석</a:t>
            </a:r>
            <a:endParaRPr/>
          </a:p>
        </p:txBody>
      </p:sp>
      <p:sp>
        <p:nvSpPr>
          <p:cNvPr id="74" name="Google Shape;74;p7"/>
          <p:cNvSpPr/>
          <p:nvPr/>
        </p:nvSpPr>
        <p:spPr>
          <a:xfrm>
            <a:off x="0" y="2082736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자료조사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7"/>
          <p:cNvSpPr/>
          <p:nvPr/>
        </p:nvSpPr>
        <p:spPr>
          <a:xfrm>
            <a:off x="0" y="2534470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정보구조 설계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7"/>
          <p:cNvSpPr/>
          <p:nvPr/>
        </p:nvSpPr>
        <p:spPr>
          <a:xfrm>
            <a:off x="0" y="2986204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프로젝트 컨셉트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7"/>
          <p:cNvSpPr/>
          <p:nvPr/>
        </p:nvSpPr>
        <p:spPr>
          <a:xfrm>
            <a:off x="268422" y="1340768"/>
            <a:ext cx="66938" cy="66938"/>
          </a:xfrm>
          <a:prstGeom prst="ellipse">
            <a:avLst/>
          </a:prstGeom>
          <a:solidFill>
            <a:srgbClr val="EC5353"/>
          </a:solidFill>
          <a:ln>
            <a:noFill/>
          </a:ln>
          <a:effectLst>
            <a:outerShdw blurRad="25400" dist="254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" name="Google Shape;78;p7"/>
          <p:cNvSpPr/>
          <p:nvPr/>
        </p:nvSpPr>
        <p:spPr>
          <a:xfrm flipH="1">
            <a:off x="2639616" y="5011354"/>
            <a:ext cx="2036251" cy="912339"/>
          </a:xfrm>
          <a:prstGeom prst="roundRect">
            <a:avLst>
              <a:gd name="adj" fmla="val 8181"/>
            </a:avLst>
          </a:prstGeom>
          <a:solidFill>
            <a:srgbClr val="0B2036">
              <a:alpha val="28627"/>
            </a:srgbClr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사이즈(Size)</a:t>
            </a:r>
            <a:endParaRPr sz="1800" b="1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" name="Google Shape;80;p7"/>
          <p:cNvSpPr/>
          <p:nvPr/>
        </p:nvSpPr>
        <p:spPr>
          <a:xfrm flipH="1">
            <a:off x="6381996" y="5006233"/>
            <a:ext cx="2036251" cy="912339"/>
          </a:xfrm>
          <a:prstGeom prst="roundRect">
            <a:avLst>
              <a:gd name="adj" fmla="val 8181"/>
            </a:avLst>
          </a:prstGeom>
          <a:solidFill>
            <a:srgbClr val="0B2036">
              <a:alpha val="28627"/>
            </a:srgbClr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핏(Fit)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1" name="Google Shape;81;p7"/>
          <p:cNvCxnSpPr>
            <a:stCxn id="78" idx="0"/>
            <a:endCxn id="80" idx="0"/>
          </p:cNvCxnSpPr>
          <p:nvPr/>
        </p:nvCxnSpPr>
        <p:spPr>
          <a:xfrm rot="-5400000">
            <a:off x="5526442" y="3137554"/>
            <a:ext cx="5100" cy="3742500"/>
          </a:xfrm>
          <a:prstGeom prst="bentConnector3">
            <a:avLst>
              <a:gd name="adj1" fmla="val 4582755"/>
            </a:avLst>
          </a:prstGeom>
          <a:noFill/>
          <a:ln w="19050" cap="flat" cmpd="sng">
            <a:solidFill>
              <a:srgbClr val="096CC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" name="Google Shape;82;p7"/>
          <p:cNvCxnSpPr/>
          <p:nvPr/>
        </p:nvCxnSpPr>
        <p:spPr>
          <a:xfrm rot="10800000">
            <a:off x="5448051" y="3724514"/>
            <a:ext cx="0" cy="1063265"/>
          </a:xfrm>
          <a:prstGeom prst="straightConnector1">
            <a:avLst/>
          </a:prstGeom>
          <a:noFill/>
          <a:ln w="19050" cap="flat" cmpd="sng">
            <a:solidFill>
              <a:srgbClr val="096CC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3" name="Google Shape;83;p7"/>
          <p:cNvCxnSpPr/>
          <p:nvPr/>
        </p:nvCxnSpPr>
        <p:spPr>
          <a:xfrm>
            <a:off x="6780421" y="3185104"/>
            <a:ext cx="1871699" cy="520"/>
          </a:xfrm>
          <a:prstGeom prst="straightConnector1">
            <a:avLst/>
          </a:prstGeom>
          <a:noFill/>
          <a:ln w="19050" cap="flat" cmpd="sng">
            <a:solidFill>
              <a:srgbClr val="096CC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4" name="Google Shape;84;p7"/>
          <p:cNvCxnSpPr/>
          <p:nvPr/>
        </p:nvCxnSpPr>
        <p:spPr>
          <a:xfrm rot="10800000">
            <a:off x="8006767" y="2107944"/>
            <a:ext cx="0" cy="1077900"/>
          </a:xfrm>
          <a:prstGeom prst="straightConnector1">
            <a:avLst/>
          </a:prstGeom>
          <a:noFill/>
          <a:ln w="19050" cap="flat" cmpd="sng">
            <a:solidFill>
              <a:srgbClr val="096CC5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3" name="직사각형 22"/>
          <p:cNvSpPr/>
          <p:nvPr/>
        </p:nvSpPr>
        <p:spPr>
          <a:xfrm>
            <a:off x="8652120" y="2685398"/>
            <a:ext cx="3206089" cy="99941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800"/>
            </a:pP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온라인에 존재하지 않는 </a:t>
            </a:r>
          </a:p>
          <a:p>
            <a:pPr lvl="0" algn="ctr">
              <a:buSzPts val="18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AR</a:t>
            </a:r>
            <a:r>
              <a:rPr lang="ko-KR" altLang="en-US" b="1" dirty="0" err="1">
                <a:latin typeface="Malgun Gothic"/>
                <a:ea typeface="Malgun Gothic"/>
                <a:cs typeface="Malgun Gothic"/>
                <a:sym typeface="Malgun Gothic"/>
              </a:rPr>
              <a:t>피팅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기술 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835580" y="2700159"/>
            <a:ext cx="3206089" cy="99941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800"/>
            </a:pP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기존 온라인 의류 쇼핑의 한계</a:t>
            </a:r>
          </a:p>
          <a:p>
            <a:pPr lvl="0" algn="ctr">
              <a:buSzPts val="18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정보의 부족</a:t>
            </a: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/</a:t>
            </a:r>
            <a:r>
              <a:rPr lang="ko-KR" altLang="en-US" b="1" dirty="0" err="1">
                <a:latin typeface="Malgun Gothic"/>
                <a:ea typeface="Malgun Gothic"/>
                <a:cs typeface="Malgun Gothic"/>
                <a:sym typeface="Malgun Gothic"/>
              </a:rPr>
              <a:t>실착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불가능</a:t>
            </a: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lang="ko-KR" altLang="en-US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8"/>
          <p:cNvSpPr txBox="1">
            <a:spLocks noGrp="1"/>
          </p:cNvSpPr>
          <p:nvPr>
            <p:ph type="title"/>
          </p:nvPr>
        </p:nvSpPr>
        <p:spPr>
          <a:xfrm>
            <a:off x="2279576" y="120436"/>
            <a:ext cx="9721080" cy="34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b="1" dirty="0">
                <a:solidFill>
                  <a:schemeClr val="dk2"/>
                </a:solidFill>
                <a:latin typeface="HY견고딕" pitchFamily="18" charset="-127"/>
                <a:ea typeface="HY견고딕" pitchFamily="18" charset="-127"/>
                <a:sym typeface="Arial"/>
              </a:rPr>
              <a:t>프로젝트 목적</a:t>
            </a:r>
            <a:endParaRPr sz="1200" dirty="0">
              <a:solidFill>
                <a:srgbClr val="000000"/>
              </a:solidFill>
              <a:latin typeface="HY견고딕" pitchFamily="18" charset="-127"/>
              <a:ea typeface="HY견고딕" pitchFamily="18" charset="-127"/>
              <a:sym typeface="Arial"/>
            </a:endParaRPr>
          </a:p>
        </p:txBody>
      </p:sp>
      <p:sp>
        <p:nvSpPr>
          <p:cNvPr id="92" name="Google Shape;92;p8"/>
          <p:cNvSpPr txBox="1">
            <a:spLocks noGrp="1"/>
          </p:cNvSpPr>
          <p:nvPr>
            <p:ph type="body" idx="1"/>
          </p:nvPr>
        </p:nvSpPr>
        <p:spPr>
          <a:xfrm>
            <a:off x="-48344" y="94275"/>
            <a:ext cx="2232248" cy="45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Every  Wear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8"/>
          <p:cNvSpPr txBox="1"/>
          <p:nvPr/>
        </p:nvSpPr>
        <p:spPr>
          <a:xfrm>
            <a:off x="418974" y="810875"/>
            <a:ext cx="1142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8"/>
          <p:cNvSpPr txBox="1"/>
          <p:nvPr/>
        </p:nvSpPr>
        <p:spPr>
          <a:xfrm rot="5400000">
            <a:off x="115007" y="795481"/>
            <a:ext cx="31451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8"/>
          <p:cNvSpPr/>
          <p:nvPr/>
        </p:nvSpPr>
        <p:spPr>
          <a:xfrm>
            <a:off x="0" y="1179268"/>
            <a:ext cx="2135560" cy="451164"/>
          </a:xfrm>
          <a:prstGeom prst="rect">
            <a:avLst/>
          </a:prstGeom>
          <a:solidFill>
            <a:srgbClr val="1E20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∥ 배경 및 목적</a:t>
            </a:r>
            <a:endParaRPr/>
          </a:p>
        </p:txBody>
      </p:sp>
      <p:sp>
        <p:nvSpPr>
          <p:cNvPr id="96" name="Google Shape;96;p8"/>
          <p:cNvSpPr/>
          <p:nvPr/>
        </p:nvSpPr>
        <p:spPr>
          <a:xfrm>
            <a:off x="0" y="1631002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사용자 조사 및 분석</a:t>
            </a:r>
            <a:endParaRPr/>
          </a:p>
        </p:txBody>
      </p:sp>
      <p:sp>
        <p:nvSpPr>
          <p:cNvPr id="97" name="Google Shape;97;p8"/>
          <p:cNvSpPr/>
          <p:nvPr/>
        </p:nvSpPr>
        <p:spPr>
          <a:xfrm>
            <a:off x="0" y="2082736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자료조사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8"/>
          <p:cNvSpPr/>
          <p:nvPr/>
        </p:nvSpPr>
        <p:spPr>
          <a:xfrm>
            <a:off x="0" y="2534470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정보구조 설계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8"/>
          <p:cNvSpPr/>
          <p:nvPr/>
        </p:nvSpPr>
        <p:spPr>
          <a:xfrm>
            <a:off x="0" y="2986204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프로젝트 컨셉트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" name="Google Shape;103;p8"/>
          <p:cNvCxnSpPr/>
          <p:nvPr/>
        </p:nvCxnSpPr>
        <p:spPr>
          <a:xfrm>
            <a:off x="7627495" y="3045902"/>
            <a:ext cx="952800" cy="5100"/>
          </a:xfrm>
          <a:prstGeom prst="straightConnector1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04" name="Google Shape;104;p8"/>
          <p:cNvPicPr preferRelativeResize="0"/>
          <p:nvPr/>
        </p:nvPicPr>
        <p:blipFill rotWithShape="1">
          <a:blip r:embed="rId3">
            <a:alphaModFix/>
          </a:blip>
          <a:srcRect b="14947"/>
          <a:stretch/>
        </p:blipFill>
        <p:spPr>
          <a:xfrm>
            <a:off x="4814790" y="1714500"/>
            <a:ext cx="3076834" cy="2551948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8"/>
          <p:cNvSpPr txBox="1"/>
          <p:nvPr/>
        </p:nvSpPr>
        <p:spPr>
          <a:xfrm>
            <a:off x="2910631" y="4249248"/>
            <a:ext cx="773387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SIZE</a:t>
            </a:r>
            <a:endParaRPr sz="18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" name="Google Shape;106;p8"/>
          <p:cNvSpPr txBox="1"/>
          <p:nvPr/>
        </p:nvSpPr>
        <p:spPr>
          <a:xfrm>
            <a:off x="5799110" y="4295945"/>
            <a:ext cx="76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FIT</a:t>
            </a:r>
            <a:endParaRPr sz="1800" b="1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107;p8"/>
          <p:cNvSpPr txBox="1"/>
          <p:nvPr/>
        </p:nvSpPr>
        <p:spPr>
          <a:xfrm>
            <a:off x="4366761" y="2659538"/>
            <a:ext cx="805314" cy="777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4000" b="1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+</a:t>
            </a:r>
            <a:endParaRPr sz="4000" b="1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" name="Google Shape;108;p8"/>
          <p:cNvSpPr txBox="1"/>
          <p:nvPr/>
        </p:nvSpPr>
        <p:spPr>
          <a:xfrm>
            <a:off x="9796670" y="4434596"/>
            <a:ext cx="114189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AR 기술</a:t>
            </a:r>
            <a:endParaRPr sz="1400" b="0" i="0" u="none" strike="noStrike" cap="none" dirty="0">
              <a:solidFill>
                <a:srgbClr val="000000"/>
              </a:solidFill>
              <a:latin typeface="+mn-ea"/>
              <a:ea typeface="+mn-ea"/>
              <a:cs typeface="Arial"/>
              <a:sym typeface="Arial"/>
            </a:endParaRPr>
          </a:p>
        </p:txBody>
      </p:sp>
      <p:sp>
        <p:nvSpPr>
          <p:cNvPr id="109" name="Google Shape;109;p8"/>
          <p:cNvSpPr/>
          <p:nvPr/>
        </p:nvSpPr>
        <p:spPr>
          <a:xfrm>
            <a:off x="268422" y="1340768"/>
            <a:ext cx="66938" cy="66938"/>
          </a:xfrm>
          <a:prstGeom prst="ellipse">
            <a:avLst/>
          </a:prstGeom>
          <a:solidFill>
            <a:srgbClr val="EC5353"/>
          </a:solidFill>
          <a:ln>
            <a:noFill/>
          </a:ln>
          <a:effectLst>
            <a:outerShdw blurRad="25400" dist="254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8" name="Picture 4" descr="C:\Users\304-21\Desktop\A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6717" y="1787449"/>
            <a:ext cx="2461799" cy="246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303-26\Downloads\3ad692c848acc4518c253653448703e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924" y="2161839"/>
            <a:ext cx="1918800" cy="191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>
            <a:off x="2981325" y="2890389"/>
            <a:ext cx="628650" cy="671961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9"/>
          <p:cNvSpPr txBox="1">
            <a:spLocks noGrp="1"/>
          </p:cNvSpPr>
          <p:nvPr>
            <p:ph type="title"/>
          </p:nvPr>
        </p:nvSpPr>
        <p:spPr>
          <a:xfrm>
            <a:off x="2279576" y="120436"/>
            <a:ext cx="9721080" cy="34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b="1" dirty="0">
                <a:solidFill>
                  <a:schemeClr val="dk2"/>
                </a:solidFill>
                <a:latin typeface="HY견고딕" pitchFamily="18" charset="-127"/>
                <a:ea typeface="HY견고딕" pitchFamily="18" charset="-127"/>
                <a:sym typeface="Arial"/>
              </a:rPr>
              <a:t>프로젝트 목적</a:t>
            </a:r>
            <a:endParaRPr sz="1200" dirty="0">
              <a:solidFill>
                <a:srgbClr val="000000"/>
              </a:solidFill>
              <a:latin typeface="HY견고딕" pitchFamily="18" charset="-127"/>
              <a:ea typeface="HY견고딕" pitchFamily="18" charset="-127"/>
              <a:sym typeface="Arial"/>
            </a:endParaRPr>
          </a:p>
        </p:txBody>
      </p:sp>
      <p:sp>
        <p:nvSpPr>
          <p:cNvPr id="115" name="Google Shape;115;p9"/>
          <p:cNvSpPr txBox="1">
            <a:spLocks noGrp="1"/>
          </p:cNvSpPr>
          <p:nvPr>
            <p:ph type="body" idx="1"/>
          </p:nvPr>
        </p:nvSpPr>
        <p:spPr>
          <a:xfrm>
            <a:off x="-48344" y="94275"/>
            <a:ext cx="2232248" cy="45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Every  Wear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9"/>
          <p:cNvSpPr txBox="1"/>
          <p:nvPr/>
        </p:nvSpPr>
        <p:spPr>
          <a:xfrm>
            <a:off x="418974" y="810875"/>
            <a:ext cx="1142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9"/>
          <p:cNvSpPr txBox="1"/>
          <p:nvPr/>
        </p:nvSpPr>
        <p:spPr>
          <a:xfrm rot="5400000">
            <a:off x="115007" y="795481"/>
            <a:ext cx="31451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9"/>
          <p:cNvSpPr/>
          <p:nvPr/>
        </p:nvSpPr>
        <p:spPr>
          <a:xfrm>
            <a:off x="0" y="1179268"/>
            <a:ext cx="2135560" cy="451164"/>
          </a:xfrm>
          <a:prstGeom prst="rect">
            <a:avLst/>
          </a:prstGeom>
          <a:solidFill>
            <a:srgbClr val="1E20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∥ 배경 및 목적</a:t>
            </a:r>
            <a:endParaRPr/>
          </a:p>
        </p:txBody>
      </p:sp>
      <p:sp>
        <p:nvSpPr>
          <p:cNvPr id="119" name="Google Shape;119;p9"/>
          <p:cNvSpPr/>
          <p:nvPr/>
        </p:nvSpPr>
        <p:spPr>
          <a:xfrm>
            <a:off x="0" y="1631002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사용자 조사 및 분석</a:t>
            </a:r>
            <a:endParaRPr/>
          </a:p>
        </p:txBody>
      </p:sp>
      <p:sp>
        <p:nvSpPr>
          <p:cNvPr id="120" name="Google Shape;120;p9"/>
          <p:cNvSpPr/>
          <p:nvPr/>
        </p:nvSpPr>
        <p:spPr>
          <a:xfrm>
            <a:off x="0" y="2082736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자료조사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9"/>
          <p:cNvSpPr/>
          <p:nvPr/>
        </p:nvSpPr>
        <p:spPr>
          <a:xfrm>
            <a:off x="0" y="2534470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정보구조 설계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9"/>
          <p:cNvSpPr/>
          <p:nvPr/>
        </p:nvSpPr>
        <p:spPr>
          <a:xfrm>
            <a:off x="0" y="2986204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프로젝트 컨셉트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9"/>
          <p:cNvSpPr/>
          <p:nvPr/>
        </p:nvSpPr>
        <p:spPr>
          <a:xfrm>
            <a:off x="8620129" y="4175050"/>
            <a:ext cx="3524543" cy="2188500"/>
          </a:xfrm>
          <a:prstGeom prst="roundRect">
            <a:avLst>
              <a:gd name="adj" fmla="val 16667"/>
            </a:avLst>
          </a:prstGeom>
          <a:solidFill>
            <a:srgbClr val="BB3A34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24" name="Google Shape;124;p9"/>
          <p:cNvSpPr/>
          <p:nvPr/>
        </p:nvSpPr>
        <p:spPr>
          <a:xfrm>
            <a:off x="8632472" y="1443301"/>
            <a:ext cx="3512200" cy="2188500"/>
          </a:xfrm>
          <a:prstGeom prst="roundRect">
            <a:avLst>
              <a:gd name="adj" fmla="val 16667"/>
            </a:avLst>
          </a:prstGeom>
          <a:solidFill>
            <a:srgbClr val="9CBA6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25" name="Google Shape;125;p9"/>
          <p:cNvSpPr/>
          <p:nvPr/>
        </p:nvSpPr>
        <p:spPr>
          <a:xfrm>
            <a:off x="2207024" y="4174975"/>
            <a:ext cx="3800480" cy="2188500"/>
          </a:xfrm>
          <a:prstGeom prst="roundRect">
            <a:avLst>
              <a:gd name="adj" fmla="val 16667"/>
            </a:avLst>
          </a:prstGeom>
          <a:solidFill>
            <a:srgbClr val="F09A37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26" name="Google Shape;126;p9"/>
          <p:cNvSpPr/>
          <p:nvPr/>
        </p:nvSpPr>
        <p:spPr>
          <a:xfrm>
            <a:off x="2219367" y="1443301"/>
            <a:ext cx="3800479" cy="2188500"/>
          </a:xfrm>
          <a:prstGeom prst="roundRect">
            <a:avLst>
              <a:gd name="adj" fmla="val 16667"/>
            </a:avLst>
          </a:prstGeom>
          <a:solidFill>
            <a:srgbClr val="28A085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27" name="Google Shape;127;p9"/>
          <p:cNvSpPr/>
          <p:nvPr/>
        </p:nvSpPr>
        <p:spPr>
          <a:xfrm>
            <a:off x="6023918" y="2542915"/>
            <a:ext cx="641897" cy="42592"/>
          </a:xfrm>
          <a:custGeom>
            <a:avLst/>
            <a:gdLst/>
            <a:ahLst/>
            <a:cxnLst/>
            <a:rect l="l" t="t" r="r" b="b"/>
            <a:pathLst>
              <a:path w="227" h="16" extrusionOk="0">
                <a:moveTo>
                  <a:pt x="227" y="16"/>
                </a:moveTo>
                <a:lnTo>
                  <a:pt x="0" y="16"/>
                </a:lnTo>
                <a:lnTo>
                  <a:pt x="0" y="0"/>
                </a:lnTo>
                <a:lnTo>
                  <a:pt x="227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45000" tIns="22500" rIns="45000" bIns="225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 Light"/>
              <a:buNone/>
            </a:pPr>
            <a:endParaRPr sz="90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9"/>
          <p:cNvSpPr/>
          <p:nvPr/>
        </p:nvSpPr>
        <p:spPr>
          <a:xfrm>
            <a:off x="5493562" y="1272385"/>
            <a:ext cx="2424101" cy="59210"/>
          </a:xfrm>
          <a:prstGeom prst="rect">
            <a:avLst/>
          </a:prstGeom>
          <a:solidFill>
            <a:srgbClr val="BB3A34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A334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29" name="Google Shape;129;p9"/>
          <p:cNvSpPr txBox="1"/>
          <p:nvPr/>
        </p:nvSpPr>
        <p:spPr>
          <a:xfrm>
            <a:off x="4207169" y="492277"/>
            <a:ext cx="4996890" cy="66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>
                <a:solidFill>
                  <a:srgbClr val="2A3340"/>
                </a:solidFill>
                <a:latin typeface="Lato Black"/>
                <a:ea typeface="Lato Black"/>
                <a:cs typeface="Lato Black"/>
                <a:sym typeface="Lato Black"/>
              </a:rPr>
              <a:t>S.W.O.T 분석결과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9"/>
          <p:cNvSpPr/>
          <p:nvPr/>
        </p:nvSpPr>
        <p:spPr>
          <a:xfrm>
            <a:off x="6033618" y="5562472"/>
            <a:ext cx="639056" cy="42592"/>
          </a:xfrm>
          <a:custGeom>
            <a:avLst/>
            <a:gdLst/>
            <a:ahLst/>
            <a:cxnLst/>
            <a:rect l="l" t="t" r="r" b="b"/>
            <a:pathLst>
              <a:path w="226" h="16" extrusionOk="0">
                <a:moveTo>
                  <a:pt x="226" y="16"/>
                </a:moveTo>
                <a:lnTo>
                  <a:pt x="0" y="16"/>
                </a:lnTo>
                <a:lnTo>
                  <a:pt x="0" y="0"/>
                </a:lnTo>
                <a:lnTo>
                  <a:pt x="226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45000" tIns="22500" rIns="45000" bIns="225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 Light"/>
              <a:buNone/>
            </a:pPr>
            <a:endParaRPr sz="90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9"/>
          <p:cNvSpPr/>
          <p:nvPr/>
        </p:nvSpPr>
        <p:spPr>
          <a:xfrm>
            <a:off x="7979189" y="5562472"/>
            <a:ext cx="641897" cy="42592"/>
          </a:xfrm>
          <a:custGeom>
            <a:avLst/>
            <a:gdLst/>
            <a:ahLst/>
            <a:cxnLst/>
            <a:rect l="l" t="t" r="r" b="b"/>
            <a:pathLst>
              <a:path w="227" h="16" extrusionOk="0">
                <a:moveTo>
                  <a:pt x="227" y="16"/>
                </a:moveTo>
                <a:lnTo>
                  <a:pt x="0" y="16"/>
                </a:lnTo>
                <a:lnTo>
                  <a:pt x="0" y="0"/>
                </a:lnTo>
                <a:lnTo>
                  <a:pt x="227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45000" tIns="22500" rIns="45000" bIns="225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 Light"/>
              <a:buNone/>
            </a:pPr>
            <a:endParaRPr sz="90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9"/>
          <p:cNvSpPr/>
          <p:nvPr/>
        </p:nvSpPr>
        <p:spPr>
          <a:xfrm>
            <a:off x="7966846" y="2549752"/>
            <a:ext cx="42604" cy="3055314"/>
          </a:xfrm>
          <a:custGeom>
            <a:avLst/>
            <a:gdLst/>
            <a:ahLst/>
            <a:cxnLst/>
            <a:rect l="l" t="t" r="r" b="b"/>
            <a:pathLst>
              <a:path w="16" h="1077" extrusionOk="0">
                <a:moveTo>
                  <a:pt x="16" y="1077"/>
                </a:moveTo>
                <a:lnTo>
                  <a:pt x="0" y="1077"/>
                </a:lnTo>
                <a:lnTo>
                  <a:pt x="0" y="0"/>
                </a:lnTo>
                <a:lnTo>
                  <a:pt x="16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45000" tIns="22500" rIns="45000" bIns="225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 Light"/>
              <a:buNone/>
            </a:pPr>
            <a:endParaRPr sz="90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9"/>
          <p:cNvSpPr/>
          <p:nvPr/>
        </p:nvSpPr>
        <p:spPr>
          <a:xfrm>
            <a:off x="6617728" y="2549752"/>
            <a:ext cx="42604" cy="3055314"/>
          </a:xfrm>
          <a:custGeom>
            <a:avLst/>
            <a:gdLst/>
            <a:ahLst/>
            <a:cxnLst/>
            <a:rect l="l" t="t" r="r" b="b"/>
            <a:pathLst>
              <a:path w="16" h="1077" extrusionOk="0">
                <a:moveTo>
                  <a:pt x="16" y="1077"/>
                </a:moveTo>
                <a:lnTo>
                  <a:pt x="0" y="1077"/>
                </a:lnTo>
                <a:lnTo>
                  <a:pt x="0" y="0"/>
                </a:lnTo>
                <a:lnTo>
                  <a:pt x="16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45000" tIns="22500" rIns="45000" bIns="225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 Light"/>
              <a:buNone/>
            </a:pPr>
            <a:endParaRPr sz="90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9"/>
          <p:cNvSpPr/>
          <p:nvPr/>
        </p:nvSpPr>
        <p:spPr>
          <a:xfrm>
            <a:off x="7979189" y="2549752"/>
            <a:ext cx="641897" cy="42592"/>
          </a:xfrm>
          <a:custGeom>
            <a:avLst/>
            <a:gdLst/>
            <a:ahLst/>
            <a:cxnLst/>
            <a:rect l="l" t="t" r="r" b="b"/>
            <a:pathLst>
              <a:path w="227" h="16" extrusionOk="0">
                <a:moveTo>
                  <a:pt x="227" y="16"/>
                </a:moveTo>
                <a:lnTo>
                  <a:pt x="0" y="16"/>
                </a:lnTo>
                <a:lnTo>
                  <a:pt x="0" y="0"/>
                </a:lnTo>
                <a:lnTo>
                  <a:pt x="227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45000" tIns="22500" rIns="45000" bIns="225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 Light"/>
              <a:buNone/>
            </a:pPr>
            <a:endParaRPr sz="90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9"/>
          <p:cNvSpPr/>
          <p:nvPr/>
        </p:nvSpPr>
        <p:spPr>
          <a:xfrm>
            <a:off x="8231972" y="2183454"/>
            <a:ext cx="781069" cy="778026"/>
          </a:xfrm>
          <a:custGeom>
            <a:avLst/>
            <a:gdLst/>
            <a:ahLst/>
            <a:cxnLst/>
            <a:rect l="l" t="t" r="r" b="b"/>
            <a:pathLst>
              <a:path w="276" h="275" extrusionOk="0">
                <a:moveTo>
                  <a:pt x="0" y="137"/>
                </a:moveTo>
                <a:cubicBezTo>
                  <a:pt x="0" y="214"/>
                  <a:pt x="62" y="275"/>
                  <a:pt x="138" y="275"/>
                </a:cubicBezTo>
                <a:cubicBezTo>
                  <a:pt x="215" y="275"/>
                  <a:pt x="276" y="214"/>
                  <a:pt x="276" y="137"/>
                </a:cubicBezTo>
                <a:cubicBezTo>
                  <a:pt x="276" y="61"/>
                  <a:pt x="215" y="0"/>
                  <a:pt x="138" y="0"/>
                </a:cubicBezTo>
                <a:cubicBezTo>
                  <a:pt x="62" y="0"/>
                  <a:pt x="0" y="61"/>
                  <a:pt x="0" y="1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000" tIns="22500" rIns="45000" bIns="225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 Light"/>
              <a:buNone/>
            </a:pPr>
            <a:endParaRPr sz="90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9"/>
          <p:cNvSpPr/>
          <p:nvPr/>
        </p:nvSpPr>
        <p:spPr>
          <a:xfrm>
            <a:off x="8231972" y="5190488"/>
            <a:ext cx="781069" cy="780866"/>
          </a:xfrm>
          <a:custGeom>
            <a:avLst/>
            <a:gdLst/>
            <a:ahLst/>
            <a:cxnLst/>
            <a:rect l="l" t="t" r="r" b="b"/>
            <a:pathLst>
              <a:path w="276" h="276" extrusionOk="0">
                <a:moveTo>
                  <a:pt x="0" y="138"/>
                </a:moveTo>
                <a:cubicBezTo>
                  <a:pt x="0" y="215"/>
                  <a:pt x="62" y="276"/>
                  <a:pt x="138" y="276"/>
                </a:cubicBezTo>
                <a:cubicBezTo>
                  <a:pt x="215" y="276"/>
                  <a:pt x="276" y="215"/>
                  <a:pt x="276" y="138"/>
                </a:cubicBezTo>
                <a:cubicBezTo>
                  <a:pt x="276" y="62"/>
                  <a:pt x="215" y="0"/>
                  <a:pt x="138" y="0"/>
                </a:cubicBezTo>
                <a:cubicBezTo>
                  <a:pt x="62" y="0"/>
                  <a:pt x="0" y="62"/>
                  <a:pt x="0" y="13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000" tIns="22500" rIns="45000" bIns="225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 Light"/>
              <a:buNone/>
            </a:pPr>
            <a:endParaRPr sz="90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9"/>
          <p:cNvSpPr/>
          <p:nvPr/>
        </p:nvSpPr>
        <p:spPr>
          <a:xfrm>
            <a:off x="5641656" y="5190488"/>
            <a:ext cx="778229" cy="780866"/>
          </a:xfrm>
          <a:custGeom>
            <a:avLst/>
            <a:gdLst/>
            <a:ahLst/>
            <a:cxnLst/>
            <a:rect l="l" t="t" r="r" b="b"/>
            <a:pathLst>
              <a:path w="275" h="276" extrusionOk="0">
                <a:moveTo>
                  <a:pt x="275" y="138"/>
                </a:moveTo>
                <a:cubicBezTo>
                  <a:pt x="275" y="62"/>
                  <a:pt x="213" y="0"/>
                  <a:pt x="138" y="0"/>
                </a:cubicBezTo>
                <a:cubicBezTo>
                  <a:pt x="62" y="0"/>
                  <a:pt x="0" y="62"/>
                  <a:pt x="0" y="138"/>
                </a:cubicBezTo>
                <a:cubicBezTo>
                  <a:pt x="0" y="215"/>
                  <a:pt x="62" y="276"/>
                  <a:pt x="138" y="276"/>
                </a:cubicBezTo>
                <a:cubicBezTo>
                  <a:pt x="213" y="276"/>
                  <a:pt x="275" y="215"/>
                  <a:pt x="275" y="13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000" tIns="22500" rIns="45000" bIns="225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 Light"/>
              <a:buNone/>
            </a:pPr>
            <a:endParaRPr sz="90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9"/>
          <p:cNvSpPr/>
          <p:nvPr/>
        </p:nvSpPr>
        <p:spPr>
          <a:xfrm>
            <a:off x="5629313" y="2183454"/>
            <a:ext cx="778229" cy="778026"/>
          </a:xfrm>
          <a:custGeom>
            <a:avLst/>
            <a:gdLst/>
            <a:ahLst/>
            <a:cxnLst/>
            <a:rect l="l" t="t" r="r" b="b"/>
            <a:pathLst>
              <a:path w="275" h="275" extrusionOk="0">
                <a:moveTo>
                  <a:pt x="275" y="137"/>
                </a:moveTo>
                <a:cubicBezTo>
                  <a:pt x="275" y="61"/>
                  <a:pt x="213" y="0"/>
                  <a:pt x="138" y="0"/>
                </a:cubicBezTo>
                <a:cubicBezTo>
                  <a:pt x="62" y="0"/>
                  <a:pt x="0" y="61"/>
                  <a:pt x="0" y="137"/>
                </a:cubicBezTo>
                <a:cubicBezTo>
                  <a:pt x="0" y="214"/>
                  <a:pt x="62" y="275"/>
                  <a:pt x="138" y="275"/>
                </a:cubicBezTo>
                <a:cubicBezTo>
                  <a:pt x="213" y="275"/>
                  <a:pt x="275" y="214"/>
                  <a:pt x="275" y="1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000" tIns="22500" rIns="45000" bIns="225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 Light"/>
              <a:buNone/>
            </a:pPr>
            <a:endParaRPr sz="90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9"/>
          <p:cNvSpPr/>
          <p:nvPr/>
        </p:nvSpPr>
        <p:spPr>
          <a:xfrm>
            <a:off x="8354095" y="2757036"/>
            <a:ext cx="93728" cy="88025"/>
          </a:xfrm>
          <a:custGeom>
            <a:avLst/>
            <a:gdLst/>
            <a:ahLst/>
            <a:cxnLst/>
            <a:rect l="l" t="t" r="r" b="b"/>
            <a:pathLst>
              <a:path w="34" h="32" extrusionOk="0">
                <a:moveTo>
                  <a:pt x="34" y="32"/>
                </a:moveTo>
                <a:cubicBezTo>
                  <a:pt x="31" y="25"/>
                  <a:pt x="30" y="16"/>
                  <a:pt x="28" y="9"/>
                </a:cubicBezTo>
                <a:cubicBezTo>
                  <a:pt x="18" y="5"/>
                  <a:pt x="9" y="3"/>
                  <a:pt x="0" y="0"/>
                </a:cubicBezTo>
                <a:cubicBezTo>
                  <a:pt x="3" y="5"/>
                  <a:pt x="6" y="13"/>
                  <a:pt x="10" y="19"/>
                </a:cubicBezTo>
                <a:cubicBezTo>
                  <a:pt x="18" y="24"/>
                  <a:pt x="26" y="28"/>
                  <a:pt x="34" y="32"/>
                </a:cubicBezTo>
                <a:close/>
              </a:path>
            </a:pathLst>
          </a:custGeom>
          <a:solidFill>
            <a:srgbClr val="D3D1D2"/>
          </a:solidFill>
          <a:ln>
            <a:noFill/>
          </a:ln>
        </p:spPr>
        <p:txBody>
          <a:bodyPr spcFirstLastPara="1" wrap="square" lIns="45000" tIns="22500" rIns="45000" bIns="225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 Light"/>
              <a:buNone/>
            </a:pPr>
            <a:endParaRPr sz="90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9"/>
          <p:cNvSpPr/>
          <p:nvPr/>
        </p:nvSpPr>
        <p:spPr>
          <a:xfrm>
            <a:off x="8334212" y="2697398"/>
            <a:ext cx="96569" cy="82346"/>
          </a:xfrm>
          <a:custGeom>
            <a:avLst/>
            <a:gdLst/>
            <a:ahLst/>
            <a:cxnLst/>
            <a:rect l="l" t="t" r="r" b="b"/>
            <a:pathLst>
              <a:path w="35" h="30" extrusionOk="0">
                <a:moveTo>
                  <a:pt x="35" y="30"/>
                </a:moveTo>
                <a:cubicBezTo>
                  <a:pt x="33" y="21"/>
                  <a:pt x="33" y="12"/>
                  <a:pt x="31" y="5"/>
                </a:cubicBezTo>
                <a:cubicBezTo>
                  <a:pt x="21" y="3"/>
                  <a:pt x="10" y="1"/>
                  <a:pt x="0" y="0"/>
                </a:cubicBezTo>
                <a:cubicBezTo>
                  <a:pt x="1" y="8"/>
                  <a:pt x="4" y="15"/>
                  <a:pt x="7" y="21"/>
                </a:cubicBezTo>
                <a:cubicBezTo>
                  <a:pt x="16" y="24"/>
                  <a:pt x="25" y="26"/>
                  <a:pt x="35" y="30"/>
                </a:cubicBezTo>
                <a:close/>
              </a:path>
            </a:pathLst>
          </a:custGeom>
          <a:solidFill>
            <a:srgbClr val="A9A6A7"/>
          </a:solidFill>
          <a:ln>
            <a:noFill/>
          </a:ln>
        </p:spPr>
        <p:txBody>
          <a:bodyPr spcFirstLastPara="1" wrap="square" lIns="45000" tIns="22500" rIns="45000" bIns="225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 Light"/>
              <a:buNone/>
            </a:pPr>
            <a:endParaRPr sz="90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9"/>
          <p:cNvSpPr/>
          <p:nvPr/>
        </p:nvSpPr>
        <p:spPr>
          <a:xfrm>
            <a:off x="8325692" y="2666171"/>
            <a:ext cx="45444" cy="31234"/>
          </a:xfrm>
          <a:custGeom>
            <a:avLst/>
            <a:gdLst/>
            <a:ahLst/>
            <a:cxnLst/>
            <a:rect l="l" t="t" r="r" b="b"/>
            <a:pathLst>
              <a:path w="17" h="12" extrusionOk="0">
                <a:moveTo>
                  <a:pt x="17" y="12"/>
                </a:moveTo>
                <a:cubicBezTo>
                  <a:pt x="17" y="9"/>
                  <a:pt x="17" y="5"/>
                  <a:pt x="16" y="2"/>
                </a:cubicBezTo>
                <a:cubicBezTo>
                  <a:pt x="12" y="0"/>
                  <a:pt x="6" y="0"/>
                  <a:pt x="0" y="0"/>
                </a:cubicBezTo>
                <a:cubicBezTo>
                  <a:pt x="1" y="4"/>
                  <a:pt x="1" y="8"/>
                  <a:pt x="3" y="11"/>
                </a:cubicBezTo>
                <a:cubicBezTo>
                  <a:pt x="7" y="12"/>
                  <a:pt x="13" y="12"/>
                  <a:pt x="17" y="12"/>
                </a:cubicBezTo>
                <a:close/>
              </a:path>
            </a:pathLst>
          </a:custGeom>
          <a:solidFill>
            <a:srgbClr val="B9B6B7"/>
          </a:solidFill>
          <a:ln>
            <a:noFill/>
          </a:ln>
        </p:spPr>
        <p:txBody>
          <a:bodyPr spcFirstLastPara="1" wrap="square" lIns="45000" tIns="22500" rIns="45000" bIns="225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 Light"/>
              <a:buNone/>
            </a:pPr>
            <a:endParaRPr sz="90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9"/>
          <p:cNvSpPr/>
          <p:nvPr/>
        </p:nvSpPr>
        <p:spPr>
          <a:xfrm>
            <a:off x="8325692" y="2640615"/>
            <a:ext cx="42604" cy="28395"/>
          </a:xfrm>
          <a:custGeom>
            <a:avLst/>
            <a:gdLst/>
            <a:ahLst/>
            <a:cxnLst/>
            <a:rect l="l" t="t" r="r" b="b"/>
            <a:pathLst>
              <a:path w="16" h="11" extrusionOk="0">
                <a:moveTo>
                  <a:pt x="16" y="11"/>
                </a:moveTo>
                <a:cubicBezTo>
                  <a:pt x="16" y="7"/>
                  <a:pt x="16" y="2"/>
                  <a:pt x="16" y="0"/>
                </a:cubicBezTo>
                <a:cubicBezTo>
                  <a:pt x="10" y="0"/>
                  <a:pt x="4" y="0"/>
                  <a:pt x="0" y="0"/>
                </a:cubicBezTo>
                <a:cubicBezTo>
                  <a:pt x="0" y="2"/>
                  <a:pt x="0" y="7"/>
                  <a:pt x="0" y="9"/>
                </a:cubicBezTo>
                <a:cubicBezTo>
                  <a:pt x="6" y="9"/>
                  <a:pt x="12" y="9"/>
                  <a:pt x="16" y="11"/>
                </a:cubicBezTo>
                <a:close/>
              </a:path>
            </a:pathLst>
          </a:custGeom>
          <a:solidFill>
            <a:srgbClr val="B2AFB0"/>
          </a:solidFill>
          <a:ln>
            <a:noFill/>
          </a:ln>
        </p:spPr>
        <p:txBody>
          <a:bodyPr spcFirstLastPara="1" wrap="square" lIns="45000" tIns="22500" rIns="45000" bIns="225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 Light"/>
              <a:buNone/>
            </a:pPr>
            <a:endParaRPr sz="90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9"/>
          <p:cNvSpPr/>
          <p:nvPr/>
        </p:nvSpPr>
        <p:spPr>
          <a:xfrm>
            <a:off x="8322852" y="2600863"/>
            <a:ext cx="45444" cy="36913"/>
          </a:xfrm>
          <a:custGeom>
            <a:avLst/>
            <a:gdLst/>
            <a:ahLst/>
            <a:cxnLst/>
            <a:rect l="l" t="t" r="r" b="b"/>
            <a:pathLst>
              <a:path w="17" h="14" extrusionOk="0">
                <a:moveTo>
                  <a:pt x="17" y="14"/>
                </a:moveTo>
                <a:cubicBezTo>
                  <a:pt x="17" y="9"/>
                  <a:pt x="16" y="4"/>
                  <a:pt x="16" y="0"/>
                </a:cubicBezTo>
                <a:cubicBezTo>
                  <a:pt x="11" y="0"/>
                  <a:pt x="5" y="0"/>
                  <a:pt x="0" y="0"/>
                </a:cubicBezTo>
                <a:cubicBezTo>
                  <a:pt x="0" y="4"/>
                  <a:pt x="0" y="9"/>
                  <a:pt x="1" y="14"/>
                </a:cubicBezTo>
                <a:cubicBezTo>
                  <a:pt x="5" y="14"/>
                  <a:pt x="11" y="14"/>
                  <a:pt x="17" y="14"/>
                </a:cubicBezTo>
                <a:close/>
              </a:path>
            </a:pathLst>
          </a:custGeom>
          <a:solidFill>
            <a:srgbClr val="AFACAE"/>
          </a:solidFill>
          <a:ln>
            <a:noFill/>
          </a:ln>
        </p:spPr>
        <p:txBody>
          <a:bodyPr spcFirstLastPara="1" wrap="square" lIns="45000" tIns="22500" rIns="45000" bIns="225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 Light"/>
              <a:buNone/>
            </a:pPr>
            <a:endParaRPr sz="90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9"/>
          <p:cNvSpPr/>
          <p:nvPr/>
        </p:nvSpPr>
        <p:spPr>
          <a:xfrm>
            <a:off x="8322852" y="2558270"/>
            <a:ext cx="45444" cy="39753"/>
          </a:xfrm>
          <a:custGeom>
            <a:avLst/>
            <a:gdLst/>
            <a:ahLst/>
            <a:cxnLst/>
            <a:rect l="l" t="t" r="r" b="b"/>
            <a:pathLst>
              <a:path w="17" h="15" extrusionOk="0">
                <a:moveTo>
                  <a:pt x="16" y="15"/>
                </a:moveTo>
                <a:cubicBezTo>
                  <a:pt x="16" y="10"/>
                  <a:pt x="17" y="6"/>
                  <a:pt x="17" y="0"/>
                </a:cubicBezTo>
                <a:cubicBezTo>
                  <a:pt x="11" y="1"/>
                  <a:pt x="7" y="1"/>
                  <a:pt x="1" y="1"/>
                </a:cubicBezTo>
                <a:cubicBezTo>
                  <a:pt x="1" y="6"/>
                  <a:pt x="1" y="10"/>
                  <a:pt x="0" y="15"/>
                </a:cubicBezTo>
                <a:cubicBezTo>
                  <a:pt x="5" y="15"/>
                  <a:pt x="11" y="15"/>
                  <a:pt x="16" y="15"/>
                </a:cubicBezTo>
                <a:close/>
              </a:path>
            </a:pathLst>
          </a:custGeom>
          <a:solidFill>
            <a:srgbClr val="B2AFB0"/>
          </a:solidFill>
          <a:ln>
            <a:noFill/>
          </a:ln>
        </p:spPr>
        <p:txBody>
          <a:bodyPr spcFirstLastPara="1" wrap="square" lIns="45000" tIns="22500" rIns="45000" bIns="225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 Light"/>
              <a:buNone/>
            </a:pPr>
            <a:endParaRPr sz="90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9"/>
          <p:cNvSpPr/>
          <p:nvPr/>
        </p:nvSpPr>
        <p:spPr>
          <a:xfrm>
            <a:off x="8325692" y="2473085"/>
            <a:ext cx="99409" cy="85185"/>
          </a:xfrm>
          <a:custGeom>
            <a:avLst/>
            <a:gdLst/>
            <a:ahLst/>
            <a:cxnLst/>
            <a:rect l="l" t="t" r="r" b="b"/>
            <a:pathLst>
              <a:path w="36" h="31" extrusionOk="0">
                <a:moveTo>
                  <a:pt x="32" y="30"/>
                </a:moveTo>
                <a:cubicBezTo>
                  <a:pt x="32" y="20"/>
                  <a:pt x="34" y="10"/>
                  <a:pt x="36" y="0"/>
                </a:cubicBezTo>
                <a:cubicBezTo>
                  <a:pt x="25" y="2"/>
                  <a:pt x="15" y="3"/>
                  <a:pt x="7" y="6"/>
                </a:cubicBezTo>
                <a:cubicBezTo>
                  <a:pt x="4" y="15"/>
                  <a:pt x="1" y="23"/>
                  <a:pt x="0" y="31"/>
                </a:cubicBezTo>
                <a:cubicBezTo>
                  <a:pt x="10" y="31"/>
                  <a:pt x="20" y="30"/>
                  <a:pt x="32" y="30"/>
                </a:cubicBezTo>
                <a:close/>
              </a:path>
            </a:pathLst>
          </a:custGeom>
          <a:solidFill>
            <a:srgbClr val="898586"/>
          </a:solidFill>
          <a:ln>
            <a:noFill/>
          </a:ln>
        </p:spPr>
        <p:txBody>
          <a:bodyPr spcFirstLastPara="1" wrap="square" lIns="45000" tIns="22500" rIns="45000" bIns="225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 Light"/>
              <a:buNone/>
            </a:pPr>
            <a:endParaRPr sz="90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9"/>
          <p:cNvSpPr/>
          <p:nvPr/>
        </p:nvSpPr>
        <p:spPr>
          <a:xfrm>
            <a:off x="8345582" y="2393579"/>
            <a:ext cx="93728" cy="93704"/>
          </a:xfrm>
          <a:custGeom>
            <a:avLst/>
            <a:gdLst/>
            <a:ahLst/>
            <a:cxnLst/>
            <a:rect l="l" t="t" r="r" b="b"/>
            <a:pathLst>
              <a:path w="34" h="34" extrusionOk="0">
                <a:moveTo>
                  <a:pt x="29" y="28"/>
                </a:moveTo>
                <a:cubicBezTo>
                  <a:pt x="30" y="18"/>
                  <a:pt x="31" y="9"/>
                  <a:pt x="34" y="0"/>
                </a:cubicBezTo>
                <a:cubicBezTo>
                  <a:pt x="25" y="3"/>
                  <a:pt x="18" y="7"/>
                  <a:pt x="10" y="12"/>
                </a:cubicBezTo>
                <a:cubicBezTo>
                  <a:pt x="6" y="19"/>
                  <a:pt x="3" y="27"/>
                  <a:pt x="0" y="34"/>
                </a:cubicBezTo>
                <a:cubicBezTo>
                  <a:pt x="8" y="31"/>
                  <a:pt x="18" y="30"/>
                  <a:pt x="29" y="28"/>
                </a:cubicBezTo>
                <a:close/>
              </a:path>
            </a:pathLst>
          </a:custGeom>
          <a:solidFill>
            <a:srgbClr val="A9A6A7"/>
          </a:solidFill>
          <a:ln>
            <a:noFill/>
          </a:ln>
        </p:spPr>
        <p:txBody>
          <a:bodyPr spcFirstLastPara="1" wrap="square" lIns="45000" tIns="22500" rIns="45000" bIns="225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 Light"/>
              <a:buNone/>
            </a:pPr>
            <a:endParaRPr sz="90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9"/>
          <p:cNvSpPr/>
          <p:nvPr/>
        </p:nvSpPr>
        <p:spPr>
          <a:xfrm>
            <a:off x="8283097" y="2228887"/>
            <a:ext cx="684500" cy="684322"/>
          </a:xfrm>
          <a:custGeom>
            <a:avLst/>
            <a:gdLst/>
            <a:ahLst/>
            <a:cxnLst/>
            <a:rect l="l" t="t" r="r" b="b"/>
            <a:pathLst>
              <a:path w="242" h="242" extrusionOk="0">
                <a:moveTo>
                  <a:pt x="120" y="242"/>
                </a:moveTo>
                <a:cubicBezTo>
                  <a:pt x="186" y="242"/>
                  <a:pt x="242" y="187"/>
                  <a:pt x="242" y="121"/>
                </a:cubicBezTo>
                <a:cubicBezTo>
                  <a:pt x="242" y="56"/>
                  <a:pt x="186" y="0"/>
                  <a:pt x="120" y="0"/>
                </a:cubicBezTo>
                <a:cubicBezTo>
                  <a:pt x="53" y="0"/>
                  <a:pt x="0" y="56"/>
                  <a:pt x="0" y="121"/>
                </a:cubicBezTo>
                <a:cubicBezTo>
                  <a:pt x="0" y="187"/>
                  <a:pt x="53" y="242"/>
                  <a:pt x="120" y="242"/>
                </a:cubicBezTo>
                <a:close/>
              </a:path>
            </a:pathLst>
          </a:custGeom>
          <a:solidFill>
            <a:srgbClr val="9CBA61"/>
          </a:solidFill>
          <a:ln>
            <a:noFill/>
          </a:ln>
        </p:spPr>
        <p:txBody>
          <a:bodyPr spcFirstLastPara="1" wrap="square" lIns="45000" tIns="22500" rIns="45000" bIns="225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 Light"/>
              <a:buNone/>
            </a:pPr>
            <a:endParaRPr sz="9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9"/>
          <p:cNvSpPr/>
          <p:nvPr/>
        </p:nvSpPr>
        <p:spPr>
          <a:xfrm>
            <a:off x="8283097" y="5241607"/>
            <a:ext cx="684500" cy="681483"/>
          </a:xfrm>
          <a:custGeom>
            <a:avLst/>
            <a:gdLst/>
            <a:ahLst/>
            <a:cxnLst/>
            <a:rect l="l" t="t" r="r" b="b"/>
            <a:pathLst>
              <a:path w="242" h="241" extrusionOk="0">
                <a:moveTo>
                  <a:pt x="120" y="241"/>
                </a:moveTo>
                <a:cubicBezTo>
                  <a:pt x="186" y="241"/>
                  <a:pt x="242" y="186"/>
                  <a:pt x="242" y="120"/>
                </a:cubicBezTo>
                <a:cubicBezTo>
                  <a:pt x="242" y="55"/>
                  <a:pt x="186" y="0"/>
                  <a:pt x="120" y="0"/>
                </a:cubicBezTo>
                <a:cubicBezTo>
                  <a:pt x="53" y="0"/>
                  <a:pt x="0" y="55"/>
                  <a:pt x="0" y="120"/>
                </a:cubicBezTo>
                <a:cubicBezTo>
                  <a:pt x="0" y="186"/>
                  <a:pt x="53" y="241"/>
                  <a:pt x="120" y="241"/>
                </a:cubicBezTo>
                <a:close/>
              </a:path>
            </a:pathLst>
          </a:custGeom>
          <a:solidFill>
            <a:srgbClr val="BB3A34"/>
          </a:solidFill>
          <a:ln>
            <a:noFill/>
          </a:ln>
        </p:spPr>
        <p:txBody>
          <a:bodyPr spcFirstLastPara="1" wrap="square" lIns="45000" tIns="22500" rIns="45000" bIns="225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 Light"/>
              <a:buNone/>
            </a:pPr>
            <a:endParaRPr sz="9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9"/>
          <p:cNvSpPr/>
          <p:nvPr/>
        </p:nvSpPr>
        <p:spPr>
          <a:xfrm>
            <a:off x="5692780" y="5241607"/>
            <a:ext cx="678820" cy="681483"/>
          </a:xfrm>
          <a:custGeom>
            <a:avLst/>
            <a:gdLst/>
            <a:ahLst/>
            <a:cxnLst/>
            <a:rect l="l" t="t" r="r" b="b"/>
            <a:pathLst>
              <a:path w="240" h="241" extrusionOk="0">
                <a:moveTo>
                  <a:pt x="120" y="0"/>
                </a:moveTo>
                <a:cubicBezTo>
                  <a:pt x="53" y="0"/>
                  <a:pt x="0" y="55"/>
                  <a:pt x="0" y="120"/>
                </a:cubicBezTo>
                <a:cubicBezTo>
                  <a:pt x="0" y="186"/>
                  <a:pt x="53" y="241"/>
                  <a:pt x="120" y="241"/>
                </a:cubicBezTo>
                <a:cubicBezTo>
                  <a:pt x="186" y="241"/>
                  <a:pt x="240" y="186"/>
                  <a:pt x="240" y="120"/>
                </a:cubicBezTo>
                <a:cubicBezTo>
                  <a:pt x="240" y="55"/>
                  <a:pt x="186" y="0"/>
                  <a:pt x="120" y="0"/>
                </a:cubicBezTo>
                <a:close/>
              </a:path>
            </a:pathLst>
          </a:custGeom>
          <a:solidFill>
            <a:srgbClr val="F09A37"/>
          </a:solidFill>
          <a:ln>
            <a:noFill/>
          </a:ln>
        </p:spPr>
        <p:txBody>
          <a:bodyPr spcFirstLastPara="1" wrap="square" lIns="45000" tIns="22500" rIns="45000" bIns="225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 Light"/>
              <a:buNone/>
            </a:pPr>
            <a:endParaRPr sz="9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9"/>
          <p:cNvSpPr/>
          <p:nvPr/>
        </p:nvSpPr>
        <p:spPr>
          <a:xfrm>
            <a:off x="5692780" y="2228887"/>
            <a:ext cx="678820" cy="684322"/>
          </a:xfrm>
          <a:custGeom>
            <a:avLst/>
            <a:gdLst/>
            <a:ahLst/>
            <a:cxnLst/>
            <a:rect l="l" t="t" r="r" b="b"/>
            <a:pathLst>
              <a:path w="240" h="242" extrusionOk="0">
                <a:moveTo>
                  <a:pt x="0" y="121"/>
                </a:moveTo>
                <a:cubicBezTo>
                  <a:pt x="0" y="187"/>
                  <a:pt x="53" y="242"/>
                  <a:pt x="120" y="242"/>
                </a:cubicBezTo>
                <a:cubicBezTo>
                  <a:pt x="186" y="242"/>
                  <a:pt x="240" y="187"/>
                  <a:pt x="240" y="121"/>
                </a:cubicBezTo>
                <a:cubicBezTo>
                  <a:pt x="240" y="56"/>
                  <a:pt x="186" y="0"/>
                  <a:pt x="120" y="0"/>
                </a:cubicBezTo>
                <a:cubicBezTo>
                  <a:pt x="53" y="0"/>
                  <a:pt x="0" y="56"/>
                  <a:pt x="0" y="121"/>
                </a:cubicBezTo>
                <a:close/>
              </a:path>
            </a:pathLst>
          </a:custGeom>
          <a:solidFill>
            <a:srgbClr val="28A085"/>
          </a:solidFill>
          <a:ln>
            <a:noFill/>
          </a:ln>
        </p:spPr>
        <p:txBody>
          <a:bodyPr spcFirstLastPara="1" wrap="square" lIns="45000" tIns="22500" rIns="45000" bIns="225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 Light"/>
              <a:buNone/>
            </a:pPr>
            <a:endParaRPr sz="9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9"/>
          <p:cNvSpPr/>
          <p:nvPr/>
        </p:nvSpPr>
        <p:spPr>
          <a:xfrm>
            <a:off x="5692780" y="2572468"/>
            <a:ext cx="678820" cy="340741"/>
          </a:xfrm>
          <a:custGeom>
            <a:avLst/>
            <a:gdLst/>
            <a:ahLst/>
            <a:cxnLst/>
            <a:rect l="l" t="t" r="r" b="b"/>
            <a:pathLst>
              <a:path w="240" h="121" extrusionOk="0">
                <a:moveTo>
                  <a:pt x="0" y="0"/>
                </a:moveTo>
                <a:lnTo>
                  <a:pt x="240" y="0"/>
                </a:lnTo>
                <a:cubicBezTo>
                  <a:pt x="240" y="66"/>
                  <a:pt x="186" y="121"/>
                  <a:pt x="120" y="121"/>
                </a:cubicBezTo>
                <a:cubicBezTo>
                  <a:pt x="53" y="121"/>
                  <a:pt x="0" y="66"/>
                  <a:pt x="0" y="0"/>
                </a:cubicBezTo>
                <a:close/>
              </a:path>
            </a:pathLst>
          </a:custGeom>
          <a:solidFill>
            <a:srgbClr val="1D7863"/>
          </a:solidFill>
          <a:ln>
            <a:noFill/>
          </a:ln>
        </p:spPr>
        <p:txBody>
          <a:bodyPr spcFirstLastPara="1" wrap="square" lIns="45000" tIns="22500" rIns="45000" bIns="225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 Light"/>
              <a:buNone/>
            </a:pPr>
            <a:endParaRPr sz="90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9"/>
          <p:cNvSpPr/>
          <p:nvPr/>
        </p:nvSpPr>
        <p:spPr>
          <a:xfrm>
            <a:off x="5692780" y="5582348"/>
            <a:ext cx="678820" cy="340741"/>
          </a:xfrm>
          <a:custGeom>
            <a:avLst/>
            <a:gdLst/>
            <a:ahLst/>
            <a:cxnLst/>
            <a:rect l="l" t="t" r="r" b="b"/>
            <a:pathLst>
              <a:path w="240" h="121" extrusionOk="0">
                <a:moveTo>
                  <a:pt x="0" y="0"/>
                </a:moveTo>
                <a:lnTo>
                  <a:pt x="240" y="0"/>
                </a:lnTo>
                <a:cubicBezTo>
                  <a:pt x="240" y="66"/>
                  <a:pt x="186" y="121"/>
                  <a:pt x="120" y="121"/>
                </a:cubicBezTo>
                <a:cubicBezTo>
                  <a:pt x="53" y="121"/>
                  <a:pt x="0" y="66"/>
                  <a:pt x="0" y="0"/>
                </a:cubicBezTo>
                <a:close/>
              </a:path>
            </a:pathLst>
          </a:custGeom>
          <a:solidFill>
            <a:srgbClr val="CD750F"/>
          </a:solidFill>
          <a:ln>
            <a:noFill/>
          </a:ln>
        </p:spPr>
        <p:txBody>
          <a:bodyPr spcFirstLastPara="1" wrap="square" lIns="45000" tIns="22500" rIns="45000" bIns="225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 Light"/>
              <a:buNone/>
            </a:pPr>
            <a:endParaRPr sz="90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9"/>
          <p:cNvSpPr/>
          <p:nvPr/>
        </p:nvSpPr>
        <p:spPr>
          <a:xfrm>
            <a:off x="8270754" y="5582348"/>
            <a:ext cx="684500" cy="340741"/>
          </a:xfrm>
          <a:custGeom>
            <a:avLst/>
            <a:gdLst/>
            <a:ahLst/>
            <a:cxnLst/>
            <a:rect l="l" t="t" r="r" b="b"/>
            <a:pathLst>
              <a:path w="242" h="121" extrusionOk="0">
                <a:moveTo>
                  <a:pt x="0" y="0"/>
                </a:moveTo>
                <a:lnTo>
                  <a:pt x="242" y="0"/>
                </a:lnTo>
                <a:cubicBezTo>
                  <a:pt x="242" y="66"/>
                  <a:pt x="186" y="121"/>
                  <a:pt x="120" y="121"/>
                </a:cubicBezTo>
                <a:cubicBezTo>
                  <a:pt x="53" y="121"/>
                  <a:pt x="0" y="66"/>
                  <a:pt x="0" y="0"/>
                </a:cubicBezTo>
                <a:close/>
              </a:path>
            </a:pathLst>
          </a:custGeom>
          <a:solidFill>
            <a:srgbClr val="8C2B26"/>
          </a:solidFill>
          <a:ln>
            <a:noFill/>
          </a:ln>
        </p:spPr>
        <p:txBody>
          <a:bodyPr spcFirstLastPara="1" wrap="square" lIns="45000" tIns="22500" rIns="45000" bIns="225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 Light"/>
              <a:buNone/>
            </a:pPr>
            <a:endParaRPr sz="90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9"/>
          <p:cNvSpPr/>
          <p:nvPr/>
        </p:nvSpPr>
        <p:spPr>
          <a:xfrm>
            <a:off x="8283097" y="2572468"/>
            <a:ext cx="684500" cy="340741"/>
          </a:xfrm>
          <a:custGeom>
            <a:avLst/>
            <a:gdLst/>
            <a:ahLst/>
            <a:cxnLst/>
            <a:rect l="l" t="t" r="r" b="b"/>
            <a:pathLst>
              <a:path w="242" h="121" extrusionOk="0">
                <a:moveTo>
                  <a:pt x="0" y="0"/>
                </a:moveTo>
                <a:lnTo>
                  <a:pt x="242" y="0"/>
                </a:lnTo>
                <a:cubicBezTo>
                  <a:pt x="242" y="66"/>
                  <a:pt x="186" y="121"/>
                  <a:pt x="120" y="121"/>
                </a:cubicBezTo>
                <a:cubicBezTo>
                  <a:pt x="53" y="121"/>
                  <a:pt x="0" y="66"/>
                  <a:pt x="0" y="0"/>
                </a:cubicBezTo>
                <a:close/>
              </a:path>
            </a:pathLst>
          </a:custGeom>
          <a:solidFill>
            <a:srgbClr val="779340"/>
          </a:solidFill>
          <a:ln>
            <a:noFill/>
          </a:ln>
        </p:spPr>
        <p:txBody>
          <a:bodyPr spcFirstLastPara="1" wrap="square" lIns="45000" tIns="22500" rIns="45000" bIns="225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 Light"/>
              <a:buNone/>
            </a:pPr>
            <a:endParaRPr sz="90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9"/>
          <p:cNvSpPr/>
          <p:nvPr/>
        </p:nvSpPr>
        <p:spPr>
          <a:xfrm>
            <a:off x="6241568" y="2911640"/>
            <a:ext cx="2234825" cy="2185593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6" name="Google Shape;156;p9"/>
          <p:cNvSpPr/>
          <p:nvPr/>
        </p:nvSpPr>
        <p:spPr>
          <a:xfrm>
            <a:off x="5636048" y="2308555"/>
            <a:ext cx="783836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9"/>
          <p:cNvSpPr/>
          <p:nvPr/>
        </p:nvSpPr>
        <p:spPr>
          <a:xfrm>
            <a:off x="8221085" y="2308555"/>
            <a:ext cx="783836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9"/>
          <p:cNvSpPr/>
          <p:nvPr/>
        </p:nvSpPr>
        <p:spPr>
          <a:xfrm>
            <a:off x="5636048" y="5324130"/>
            <a:ext cx="783836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9"/>
          <p:cNvSpPr/>
          <p:nvPr/>
        </p:nvSpPr>
        <p:spPr>
          <a:xfrm>
            <a:off x="8221085" y="5324130"/>
            <a:ext cx="783836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0" name="Google Shape;160;p9"/>
          <p:cNvGrpSpPr/>
          <p:nvPr/>
        </p:nvGrpSpPr>
        <p:grpSpPr>
          <a:xfrm>
            <a:off x="2219911" y="1523249"/>
            <a:ext cx="9765468" cy="2014391"/>
            <a:chOff x="2021002" y="5010016"/>
            <a:chExt cx="19527030" cy="1932085"/>
          </a:xfrm>
        </p:grpSpPr>
        <p:sp>
          <p:nvSpPr>
            <p:cNvPr id="161" name="Google Shape;161;p9"/>
            <p:cNvSpPr txBox="1"/>
            <p:nvPr/>
          </p:nvSpPr>
          <p:spPr>
            <a:xfrm>
              <a:off x="2021002" y="5318450"/>
              <a:ext cx="7750627" cy="149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22850" rIns="45725" bIns="2285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rgbClr val="FFFFFF"/>
                  </a:solidFill>
                  <a:latin typeface="Lato Light"/>
                  <a:ea typeface="Lato Light"/>
                  <a:cs typeface="Lato Light"/>
                  <a:sym typeface="Lato Light"/>
                </a:rPr>
                <a:t>기존 온라인 쇼핑과 차별화된 AR기술</a:t>
              </a:r>
              <a:endPara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rgbClr val="FFFFFF"/>
                  </a:solidFill>
                  <a:latin typeface="Lato Light"/>
                  <a:ea typeface="Lato Light"/>
                  <a:cs typeface="Lato Light"/>
                  <a:sym typeface="Lato Light"/>
                </a:rPr>
                <a:t>시간과 공간의 제약이 없다.</a:t>
              </a:r>
              <a:endPara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>
                <a:solidFill>
                  <a:srgbClr val="FF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>
                <a:solidFill>
                  <a:srgbClr val="FF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2" name="Google Shape;162;p9"/>
            <p:cNvSpPr txBox="1"/>
            <p:nvPr/>
          </p:nvSpPr>
          <p:spPr>
            <a:xfrm>
              <a:off x="2617097" y="5010016"/>
              <a:ext cx="4484965" cy="5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22850" rIns="45725" bIns="228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ko-KR" sz="2400" b="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Strengths</a:t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9"/>
            <p:cNvSpPr txBox="1"/>
            <p:nvPr/>
          </p:nvSpPr>
          <p:spPr>
            <a:xfrm>
              <a:off x="15796934" y="5450501"/>
              <a:ext cx="5493673" cy="149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22850" rIns="45725" bIns="22850" anchor="t" anchorCtr="0">
              <a:noAutofit/>
            </a:bodyPr>
            <a:lstStyle/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rgbClr val="FFFFFF"/>
                  </a:solidFill>
                  <a:latin typeface="Lato Light"/>
                  <a:ea typeface="Lato Light"/>
                  <a:cs typeface="Lato Light"/>
                  <a:sym typeface="Lato Light"/>
                </a:rPr>
                <a:t> 질감, 색상 표현</a:t>
              </a:r>
              <a:endPara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4" name="Google Shape;164;p9"/>
            <p:cNvSpPr txBox="1"/>
            <p:nvPr/>
          </p:nvSpPr>
          <p:spPr>
            <a:xfrm>
              <a:off x="17502111" y="5058546"/>
              <a:ext cx="4045921" cy="5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22850" rIns="45725" bIns="2285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ko-KR" sz="2400" b="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Weakness</a:t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5" name="Google Shape;165;p9"/>
          <p:cNvGrpSpPr/>
          <p:nvPr/>
        </p:nvGrpSpPr>
        <p:grpSpPr>
          <a:xfrm>
            <a:off x="2423592" y="4330072"/>
            <a:ext cx="9698477" cy="1874612"/>
            <a:chOff x="2401496" y="9341955"/>
            <a:chExt cx="19393077" cy="1881952"/>
          </a:xfrm>
        </p:grpSpPr>
        <p:sp>
          <p:nvSpPr>
            <p:cNvPr id="166" name="Google Shape;166;p9"/>
            <p:cNvSpPr txBox="1"/>
            <p:nvPr/>
          </p:nvSpPr>
          <p:spPr>
            <a:xfrm>
              <a:off x="2401496" y="9712238"/>
              <a:ext cx="6551284" cy="140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22850" rIns="45725" bIns="2285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rgbClr val="FFFFFF"/>
                  </a:solidFill>
                  <a:latin typeface="Lato Light"/>
                  <a:ea typeface="Lato Light"/>
                  <a:cs typeface="Lato Light"/>
                  <a:sym typeface="Lato Light"/>
                </a:rPr>
                <a:t>5G통신 &amp;높은 스마트폰 보급률</a:t>
              </a:r>
              <a:endPara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rgbClr val="FFFFFF"/>
                  </a:solidFill>
                  <a:latin typeface="Lato Light"/>
                  <a:ea typeface="Lato Light"/>
                  <a:cs typeface="Lato Light"/>
                  <a:sym typeface="Lato Light"/>
                </a:rPr>
                <a:t>AR, VR기술에 대한 관심 증가</a:t>
              </a:r>
              <a:endPara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rgbClr val="FFFFFF"/>
                  </a:solidFill>
                  <a:latin typeface="Lato Light"/>
                  <a:ea typeface="Lato Light"/>
                  <a:cs typeface="Lato Light"/>
                  <a:sym typeface="Lato Light"/>
                </a:rPr>
                <a:t> Apple의 ARQuickLook 발표</a:t>
              </a:r>
              <a:endPara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7" name="Google Shape;167;p9"/>
            <p:cNvSpPr txBox="1"/>
            <p:nvPr/>
          </p:nvSpPr>
          <p:spPr>
            <a:xfrm>
              <a:off x="2559290" y="9341955"/>
              <a:ext cx="41538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22850" rIns="45725" bIns="228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ko-KR" sz="2400" b="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Opportunity</a:t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9"/>
            <p:cNvSpPr txBox="1"/>
            <p:nvPr/>
          </p:nvSpPr>
          <p:spPr>
            <a:xfrm>
              <a:off x="15462208" y="9816607"/>
              <a:ext cx="6332366" cy="140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22850" rIns="45725" bIns="22850" anchor="t" anchorCtr="0">
              <a:noAutofit/>
            </a:bodyPr>
            <a:lstStyle/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rgbClr val="FFFFFF"/>
                  </a:solidFill>
                  <a:latin typeface="Lato Light"/>
                  <a:ea typeface="Lato Light"/>
                  <a:cs typeface="Lato Light"/>
                  <a:sym typeface="Lato Light"/>
                </a:rPr>
                <a:t>기존 온라인 의류시장의 포화</a:t>
              </a:r>
              <a:endPara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9" name="Google Shape;169;p9"/>
            <p:cNvSpPr txBox="1"/>
            <p:nvPr/>
          </p:nvSpPr>
          <p:spPr>
            <a:xfrm>
              <a:off x="18842291" y="9341955"/>
              <a:ext cx="2608908" cy="5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22850" rIns="45725" bIns="2285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ko-KR" sz="2400" b="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Threats</a:t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" name="Google Shape;170;p9"/>
          <p:cNvSpPr txBox="1"/>
          <p:nvPr/>
        </p:nvSpPr>
        <p:spPr>
          <a:xfrm>
            <a:off x="6671718" y="3663520"/>
            <a:ext cx="1369500" cy="10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b="1">
                <a:solidFill>
                  <a:srgbClr val="2A3340"/>
                </a:solidFill>
                <a:latin typeface="Lato"/>
                <a:ea typeface="Lato"/>
                <a:cs typeface="Lato"/>
                <a:sym typeface="Lato"/>
              </a:rPr>
              <a:t>Every</a:t>
            </a:r>
            <a:endParaRPr sz="2200" b="1">
              <a:solidFill>
                <a:srgbClr val="2A334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b="1">
                <a:solidFill>
                  <a:srgbClr val="2A3340"/>
                </a:solidFill>
                <a:latin typeface="Lato"/>
                <a:ea typeface="Lato"/>
                <a:cs typeface="Lato"/>
                <a:sym typeface="Lato"/>
              </a:rPr>
              <a:t>Wear</a:t>
            </a:r>
            <a:endParaRPr sz="2200" b="1">
              <a:solidFill>
                <a:srgbClr val="2A33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9"/>
          <p:cNvSpPr/>
          <p:nvPr/>
        </p:nvSpPr>
        <p:spPr>
          <a:xfrm>
            <a:off x="268422" y="1340768"/>
            <a:ext cx="66938" cy="66938"/>
          </a:xfrm>
          <a:prstGeom prst="ellipse">
            <a:avLst/>
          </a:prstGeom>
          <a:solidFill>
            <a:srgbClr val="EC5353"/>
          </a:solidFill>
          <a:ln>
            <a:noFill/>
          </a:ln>
          <a:effectLst>
            <a:outerShdw blurRad="25400" dist="254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"/>
          <p:cNvSpPr txBox="1">
            <a:spLocks noGrp="1"/>
          </p:cNvSpPr>
          <p:nvPr>
            <p:ph type="title"/>
          </p:nvPr>
        </p:nvSpPr>
        <p:spPr>
          <a:xfrm>
            <a:off x="2279576" y="120436"/>
            <a:ext cx="9721080" cy="34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b="1" dirty="0">
                <a:solidFill>
                  <a:schemeClr val="dk2"/>
                </a:solidFill>
                <a:latin typeface="HY견고딕" pitchFamily="18" charset="-127"/>
                <a:ea typeface="HY견고딕" pitchFamily="18" charset="-127"/>
                <a:sym typeface="Arial"/>
              </a:rPr>
              <a:t>프로젝트 목적</a:t>
            </a:r>
            <a:endParaRPr sz="1200" dirty="0">
              <a:solidFill>
                <a:srgbClr val="000000"/>
              </a:solidFill>
              <a:latin typeface="HY견고딕" pitchFamily="18" charset="-127"/>
              <a:ea typeface="HY견고딕" pitchFamily="18" charset="-127"/>
              <a:sym typeface="Arial"/>
            </a:endParaRPr>
          </a:p>
        </p:txBody>
      </p:sp>
      <p:sp>
        <p:nvSpPr>
          <p:cNvPr id="177" name="Google Shape;177;p10"/>
          <p:cNvSpPr txBox="1">
            <a:spLocks noGrp="1"/>
          </p:cNvSpPr>
          <p:nvPr>
            <p:ph type="body" idx="1"/>
          </p:nvPr>
        </p:nvSpPr>
        <p:spPr>
          <a:xfrm>
            <a:off x="-48344" y="94275"/>
            <a:ext cx="2232248" cy="45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Every  Wear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0"/>
          <p:cNvSpPr txBox="1"/>
          <p:nvPr/>
        </p:nvSpPr>
        <p:spPr>
          <a:xfrm>
            <a:off x="418974" y="810875"/>
            <a:ext cx="118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0"/>
          <p:cNvSpPr txBox="1"/>
          <p:nvPr/>
        </p:nvSpPr>
        <p:spPr>
          <a:xfrm rot="5400000">
            <a:off x="115007" y="795481"/>
            <a:ext cx="31451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0"/>
          <p:cNvSpPr/>
          <p:nvPr/>
        </p:nvSpPr>
        <p:spPr>
          <a:xfrm>
            <a:off x="0" y="1179268"/>
            <a:ext cx="2135560" cy="451164"/>
          </a:xfrm>
          <a:prstGeom prst="rect">
            <a:avLst/>
          </a:prstGeom>
          <a:solidFill>
            <a:srgbClr val="1E20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∥ 배경 및 목적</a:t>
            </a:r>
            <a:endParaRPr/>
          </a:p>
        </p:txBody>
      </p:sp>
      <p:sp>
        <p:nvSpPr>
          <p:cNvPr id="181" name="Google Shape;181;p10"/>
          <p:cNvSpPr/>
          <p:nvPr/>
        </p:nvSpPr>
        <p:spPr>
          <a:xfrm>
            <a:off x="0" y="1631002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사용자 조사 및 분석</a:t>
            </a:r>
            <a:endParaRPr/>
          </a:p>
        </p:txBody>
      </p:sp>
      <p:sp>
        <p:nvSpPr>
          <p:cNvPr id="182" name="Google Shape;182;p10"/>
          <p:cNvSpPr/>
          <p:nvPr/>
        </p:nvSpPr>
        <p:spPr>
          <a:xfrm>
            <a:off x="0" y="2082736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자료조사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0"/>
          <p:cNvSpPr/>
          <p:nvPr/>
        </p:nvSpPr>
        <p:spPr>
          <a:xfrm>
            <a:off x="0" y="2534470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정보구조 설계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0"/>
          <p:cNvSpPr/>
          <p:nvPr/>
        </p:nvSpPr>
        <p:spPr>
          <a:xfrm>
            <a:off x="0" y="2986204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프로젝트 컨셉트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0"/>
          <p:cNvSpPr/>
          <p:nvPr/>
        </p:nvSpPr>
        <p:spPr>
          <a:xfrm>
            <a:off x="8620129" y="4175050"/>
            <a:ext cx="3524543" cy="2188500"/>
          </a:xfrm>
          <a:prstGeom prst="roundRect">
            <a:avLst>
              <a:gd name="adj" fmla="val 16667"/>
            </a:avLst>
          </a:prstGeom>
          <a:solidFill>
            <a:srgbClr val="BB3A34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86" name="Google Shape;186;p10"/>
          <p:cNvSpPr/>
          <p:nvPr/>
        </p:nvSpPr>
        <p:spPr>
          <a:xfrm>
            <a:off x="8632472" y="1443301"/>
            <a:ext cx="3512200" cy="2188500"/>
          </a:xfrm>
          <a:prstGeom prst="roundRect">
            <a:avLst>
              <a:gd name="adj" fmla="val 16667"/>
            </a:avLst>
          </a:prstGeom>
          <a:solidFill>
            <a:srgbClr val="9CBA6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87" name="Google Shape;187;p10"/>
          <p:cNvSpPr/>
          <p:nvPr/>
        </p:nvSpPr>
        <p:spPr>
          <a:xfrm>
            <a:off x="2207024" y="4174975"/>
            <a:ext cx="3800480" cy="2188500"/>
          </a:xfrm>
          <a:prstGeom prst="roundRect">
            <a:avLst>
              <a:gd name="adj" fmla="val 16667"/>
            </a:avLst>
          </a:prstGeom>
          <a:solidFill>
            <a:srgbClr val="F09A37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88" name="Google Shape;188;p10"/>
          <p:cNvSpPr/>
          <p:nvPr/>
        </p:nvSpPr>
        <p:spPr>
          <a:xfrm>
            <a:off x="2219367" y="1443301"/>
            <a:ext cx="3800479" cy="2188500"/>
          </a:xfrm>
          <a:prstGeom prst="roundRect">
            <a:avLst>
              <a:gd name="adj" fmla="val 16667"/>
            </a:avLst>
          </a:prstGeom>
          <a:solidFill>
            <a:srgbClr val="28A085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89" name="Google Shape;189;p10"/>
          <p:cNvSpPr/>
          <p:nvPr/>
        </p:nvSpPr>
        <p:spPr>
          <a:xfrm>
            <a:off x="6023918" y="2542915"/>
            <a:ext cx="641897" cy="42592"/>
          </a:xfrm>
          <a:custGeom>
            <a:avLst/>
            <a:gdLst/>
            <a:ahLst/>
            <a:cxnLst/>
            <a:rect l="l" t="t" r="r" b="b"/>
            <a:pathLst>
              <a:path w="227" h="16" extrusionOk="0">
                <a:moveTo>
                  <a:pt x="227" y="16"/>
                </a:moveTo>
                <a:lnTo>
                  <a:pt x="0" y="16"/>
                </a:lnTo>
                <a:lnTo>
                  <a:pt x="0" y="0"/>
                </a:lnTo>
                <a:lnTo>
                  <a:pt x="227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45000" tIns="22500" rIns="45000" bIns="225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 Light"/>
              <a:buNone/>
            </a:pPr>
            <a:endParaRPr sz="90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0"/>
          <p:cNvSpPr/>
          <p:nvPr/>
        </p:nvSpPr>
        <p:spPr>
          <a:xfrm>
            <a:off x="6033618" y="5562472"/>
            <a:ext cx="639056" cy="42592"/>
          </a:xfrm>
          <a:custGeom>
            <a:avLst/>
            <a:gdLst/>
            <a:ahLst/>
            <a:cxnLst/>
            <a:rect l="l" t="t" r="r" b="b"/>
            <a:pathLst>
              <a:path w="226" h="16" extrusionOk="0">
                <a:moveTo>
                  <a:pt x="226" y="16"/>
                </a:moveTo>
                <a:lnTo>
                  <a:pt x="0" y="16"/>
                </a:lnTo>
                <a:lnTo>
                  <a:pt x="0" y="0"/>
                </a:lnTo>
                <a:lnTo>
                  <a:pt x="226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45000" tIns="22500" rIns="45000" bIns="225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 Light"/>
              <a:buNone/>
            </a:pPr>
            <a:endParaRPr sz="90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0"/>
          <p:cNvSpPr/>
          <p:nvPr/>
        </p:nvSpPr>
        <p:spPr>
          <a:xfrm>
            <a:off x="7979189" y="5562472"/>
            <a:ext cx="641897" cy="42592"/>
          </a:xfrm>
          <a:custGeom>
            <a:avLst/>
            <a:gdLst/>
            <a:ahLst/>
            <a:cxnLst/>
            <a:rect l="l" t="t" r="r" b="b"/>
            <a:pathLst>
              <a:path w="227" h="16" extrusionOk="0">
                <a:moveTo>
                  <a:pt x="227" y="16"/>
                </a:moveTo>
                <a:lnTo>
                  <a:pt x="0" y="16"/>
                </a:lnTo>
                <a:lnTo>
                  <a:pt x="0" y="0"/>
                </a:lnTo>
                <a:lnTo>
                  <a:pt x="227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45000" tIns="22500" rIns="45000" bIns="225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 Light"/>
              <a:buNone/>
            </a:pPr>
            <a:endParaRPr sz="90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0"/>
          <p:cNvSpPr/>
          <p:nvPr/>
        </p:nvSpPr>
        <p:spPr>
          <a:xfrm>
            <a:off x="7966846" y="2549752"/>
            <a:ext cx="42604" cy="3055314"/>
          </a:xfrm>
          <a:custGeom>
            <a:avLst/>
            <a:gdLst/>
            <a:ahLst/>
            <a:cxnLst/>
            <a:rect l="l" t="t" r="r" b="b"/>
            <a:pathLst>
              <a:path w="16" h="1077" extrusionOk="0">
                <a:moveTo>
                  <a:pt x="16" y="1077"/>
                </a:moveTo>
                <a:lnTo>
                  <a:pt x="0" y="1077"/>
                </a:lnTo>
                <a:lnTo>
                  <a:pt x="0" y="0"/>
                </a:lnTo>
                <a:lnTo>
                  <a:pt x="16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45000" tIns="22500" rIns="45000" bIns="225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 Light"/>
              <a:buNone/>
            </a:pPr>
            <a:endParaRPr sz="90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0"/>
          <p:cNvSpPr/>
          <p:nvPr/>
        </p:nvSpPr>
        <p:spPr>
          <a:xfrm>
            <a:off x="6617728" y="2549752"/>
            <a:ext cx="42604" cy="3055314"/>
          </a:xfrm>
          <a:custGeom>
            <a:avLst/>
            <a:gdLst/>
            <a:ahLst/>
            <a:cxnLst/>
            <a:rect l="l" t="t" r="r" b="b"/>
            <a:pathLst>
              <a:path w="16" h="1077" extrusionOk="0">
                <a:moveTo>
                  <a:pt x="16" y="1077"/>
                </a:moveTo>
                <a:lnTo>
                  <a:pt x="0" y="1077"/>
                </a:lnTo>
                <a:lnTo>
                  <a:pt x="0" y="0"/>
                </a:lnTo>
                <a:lnTo>
                  <a:pt x="16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45000" tIns="22500" rIns="45000" bIns="225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 Light"/>
              <a:buNone/>
            </a:pPr>
            <a:endParaRPr sz="90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0"/>
          <p:cNvSpPr/>
          <p:nvPr/>
        </p:nvSpPr>
        <p:spPr>
          <a:xfrm>
            <a:off x="7979189" y="2549752"/>
            <a:ext cx="641897" cy="42592"/>
          </a:xfrm>
          <a:custGeom>
            <a:avLst/>
            <a:gdLst/>
            <a:ahLst/>
            <a:cxnLst/>
            <a:rect l="l" t="t" r="r" b="b"/>
            <a:pathLst>
              <a:path w="227" h="16" extrusionOk="0">
                <a:moveTo>
                  <a:pt x="227" y="16"/>
                </a:moveTo>
                <a:lnTo>
                  <a:pt x="0" y="16"/>
                </a:lnTo>
                <a:lnTo>
                  <a:pt x="0" y="0"/>
                </a:lnTo>
                <a:lnTo>
                  <a:pt x="227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45000" tIns="22500" rIns="45000" bIns="225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 Light"/>
              <a:buNone/>
            </a:pPr>
            <a:endParaRPr sz="90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0"/>
          <p:cNvSpPr/>
          <p:nvPr/>
        </p:nvSpPr>
        <p:spPr>
          <a:xfrm>
            <a:off x="8231972" y="2183454"/>
            <a:ext cx="781069" cy="778026"/>
          </a:xfrm>
          <a:custGeom>
            <a:avLst/>
            <a:gdLst/>
            <a:ahLst/>
            <a:cxnLst/>
            <a:rect l="l" t="t" r="r" b="b"/>
            <a:pathLst>
              <a:path w="276" h="275" extrusionOk="0">
                <a:moveTo>
                  <a:pt x="0" y="137"/>
                </a:moveTo>
                <a:cubicBezTo>
                  <a:pt x="0" y="214"/>
                  <a:pt x="62" y="275"/>
                  <a:pt x="138" y="275"/>
                </a:cubicBezTo>
                <a:cubicBezTo>
                  <a:pt x="215" y="275"/>
                  <a:pt x="276" y="214"/>
                  <a:pt x="276" y="137"/>
                </a:cubicBezTo>
                <a:cubicBezTo>
                  <a:pt x="276" y="61"/>
                  <a:pt x="215" y="0"/>
                  <a:pt x="138" y="0"/>
                </a:cubicBezTo>
                <a:cubicBezTo>
                  <a:pt x="62" y="0"/>
                  <a:pt x="0" y="61"/>
                  <a:pt x="0" y="1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000" tIns="22500" rIns="45000" bIns="225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 Light"/>
              <a:buNone/>
            </a:pPr>
            <a:endParaRPr sz="90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0"/>
          <p:cNvSpPr/>
          <p:nvPr/>
        </p:nvSpPr>
        <p:spPr>
          <a:xfrm>
            <a:off x="8231972" y="5190488"/>
            <a:ext cx="781069" cy="780866"/>
          </a:xfrm>
          <a:custGeom>
            <a:avLst/>
            <a:gdLst/>
            <a:ahLst/>
            <a:cxnLst/>
            <a:rect l="l" t="t" r="r" b="b"/>
            <a:pathLst>
              <a:path w="276" h="276" extrusionOk="0">
                <a:moveTo>
                  <a:pt x="0" y="138"/>
                </a:moveTo>
                <a:cubicBezTo>
                  <a:pt x="0" y="215"/>
                  <a:pt x="62" y="276"/>
                  <a:pt x="138" y="276"/>
                </a:cubicBezTo>
                <a:cubicBezTo>
                  <a:pt x="215" y="276"/>
                  <a:pt x="276" y="215"/>
                  <a:pt x="276" y="138"/>
                </a:cubicBezTo>
                <a:cubicBezTo>
                  <a:pt x="276" y="62"/>
                  <a:pt x="215" y="0"/>
                  <a:pt x="138" y="0"/>
                </a:cubicBezTo>
                <a:cubicBezTo>
                  <a:pt x="62" y="0"/>
                  <a:pt x="0" y="62"/>
                  <a:pt x="0" y="13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000" tIns="22500" rIns="45000" bIns="225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 Light"/>
              <a:buNone/>
            </a:pPr>
            <a:endParaRPr sz="90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0"/>
          <p:cNvSpPr/>
          <p:nvPr/>
        </p:nvSpPr>
        <p:spPr>
          <a:xfrm>
            <a:off x="5641656" y="5190488"/>
            <a:ext cx="778229" cy="780866"/>
          </a:xfrm>
          <a:custGeom>
            <a:avLst/>
            <a:gdLst/>
            <a:ahLst/>
            <a:cxnLst/>
            <a:rect l="l" t="t" r="r" b="b"/>
            <a:pathLst>
              <a:path w="275" h="276" extrusionOk="0">
                <a:moveTo>
                  <a:pt x="275" y="138"/>
                </a:moveTo>
                <a:cubicBezTo>
                  <a:pt x="275" y="62"/>
                  <a:pt x="213" y="0"/>
                  <a:pt x="138" y="0"/>
                </a:cubicBezTo>
                <a:cubicBezTo>
                  <a:pt x="62" y="0"/>
                  <a:pt x="0" y="62"/>
                  <a:pt x="0" y="138"/>
                </a:cubicBezTo>
                <a:cubicBezTo>
                  <a:pt x="0" y="215"/>
                  <a:pt x="62" y="276"/>
                  <a:pt x="138" y="276"/>
                </a:cubicBezTo>
                <a:cubicBezTo>
                  <a:pt x="213" y="276"/>
                  <a:pt x="275" y="215"/>
                  <a:pt x="275" y="13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000" tIns="22500" rIns="45000" bIns="225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 Light"/>
              <a:buNone/>
            </a:pPr>
            <a:endParaRPr sz="90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0"/>
          <p:cNvSpPr/>
          <p:nvPr/>
        </p:nvSpPr>
        <p:spPr>
          <a:xfrm>
            <a:off x="5629313" y="2183454"/>
            <a:ext cx="778229" cy="778026"/>
          </a:xfrm>
          <a:custGeom>
            <a:avLst/>
            <a:gdLst/>
            <a:ahLst/>
            <a:cxnLst/>
            <a:rect l="l" t="t" r="r" b="b"/>
            <a:pathLst>
              <a:path w="275" h="275" extrusionOk="0">
                <a:moveTo>
                  <a:pt x="275" y="137"/>
                </a:moveTo>
                <a:cubicBezTo>
                  <a:pt x="275" y="61"/>
                  <a:pt x="213" y="0"/>
                  <a:pt x="138" y="0"/>
                </a:cubicBezTo>
                <a:cubicBezTo>
                  <a:pt x="62" y="0"/>
                  <a:pt x="0" y="61"/>
                  <a:pt x="0" y="137"/>
                </a:cubicBezTo>
                <a:cubicBezTo>
                  <a:pt x="0" y="214"/>
                  <a:pt x="62" y="275"/>
                  <a:pt x="138" y="275"/>
                </a:cubicBezTo>
                <a:cubicBezTo>
                  <a:pt x="213" y="275"/>
                  <a:pt x="275" y="214"/>
                  <a:pt x="275" y="1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000" tIns="22500" rIns="45000" bIns="225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 Light"/>
              <a:buNone/>
            </a:pPr>
            <a:endParaRPr sz="90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0"/>
          <p:cNvSpPr/>
          <p:nvPr/>
        </p:nvSpPr>
        <p:spPr>
          <a:xfrm>
            <a:off x="8354095" y="2757036"/>
            <a:ext cx="93728" cy="88025"/>
          </a:xfrm>
          <a:custGeom>
            <a:avLst/>
            <a:gdLst/>
            <a:ahLst/>
            <a:cxnLst/>
            <a:rect l="l" t="t" r="r" b="b"/>
            <a:pathLst>
              <a:path w="34" h="32" extrusionOk="0">
                <a:moveTo>
                  <a:pt x="34" y="32"/>
                </a:moveTo>
                <a:cubicBezTo>
                  <a:pt x="31" y="25"/>
                  <a:pt x="30" y="16"/>
                  <a:pt x="28" y="9"/>
                </a:cubicBezTo>
                <a:cubicBezTo>
                  <a:pt x="18" y="5"/>
                  <a:pt x="9" y="3"/>
                  <a:pt x="0" y="0"/>
                </a:cubicBezTo>
                <a:cubicBezTo>
                  <a:pt x="3" y="5"/>
                  <a:pt x="6" y="13"/>
                  <a:pt x="10" y="19"/>
                </a:cubicBezTo>
                <a:cubicBezTo>
                  <a:pt x="18" y="24"/>
                  <a:pt x="26" y="28"/>
                  <a:pt x="34" y="32"/>
                </a:cubicBezTo>
                <a:close/>
              </a:path>
            </a:pathLst>
          </a:custGeom>
          <a:solidFill>
            <a:srgbClr val="D3D1D2"/>
          </a:solidFill>
          <a:ln>
            <a:noFill/>
          </a:ln>
        </p:spPr>
        <p:txBody>
          <a:bodyPr spcFirstLastPara="1" wrap="square" lIns="45000" tIns="22500" rIns="45000" bIns="225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 Light"/>
              <a:buNone/>
            </a:pPr>
            <a:endParaRPr sz="90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0"/>
          <p:cNvSpPr/>
          <p:nvPr/>
        </p:nvSpPr>
        <p:spPr>
          <a:xfrm>
            <a:off x="8334212" y="2697398"/>
            <a:ext cx="96569" cy="82346"/>
          </a:xfrm>
          <a:custGeom>
            <a:avLst/>
            <a:gdLst/>
            <a:ahLst/>
            <a:cxnLst/>
            <a:rect l="l" t="t" r="r" b="b"/>
            <a:pathLst>
              <a:path w="35" h="30" extrusionOk="0">
                <a:moveTo>
                  <a:pt x="35" y="30"/>
                </a:moveTo>
                <a:cubicBezTo>
                  <a:pt x="33" y="21"/>
                  <a:pt x="33" y="12"/>
                  <a:pt x="31" y="5"/>
                </a:cubicBezTo>
                <a:cubicBezTo>
                  <a:pt x="21" y="3"/>
                  <a:pt x="10" y="1"/>
                  <a:pt x="0" y="0"/>
                </a:cubicBezTo>
                <a:cubicBezTo>
                  <a:pt x="1" y="8"/>
                  <a:pt x="4" y="15"/>
                  <a:pt x="7" y="21"/>
                </a:cubicBezTo>
                <a:cubicBezTo>
                  <a:pt x="16" y="24"/>
                  <a:pt x="25" y="26"/>
                  <a:pt x="35" y="30"/>
                </a:cubicBezTo>
                <a:close/>
              </a:path>
            </a:pathLst>
          </a:custGeom>
          <a:solidFill>
            <a:srgbClr val="A9A6A7"/>
          </a:solidFill>
          <a:ln>
            <a:noFill/>
          </a:ln>
        </p:spPr>
        <p:txBody>
          <a:bodyPr spcFirstLastPara="1" wrap="square" lIns="45000" tIns="22500" rIns="45000" bIns="225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 Light"/>
              <a:buNone/>
            </a:pPr>
            <a:endParaRPr sz="90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0"/>
          <p:cNvSpPr/>
          <p:nvPr/>
        </p:nvSpPr>
        <p:spPr>
          <a:xfrm>
            <a:off x="8325692" y="2666171"/>
            <a:ext cx="45444" cy="31234"/>
          </a:xfrm>
          <a:custGeom>
            <a:avLst/>
            <a:gdLst/>
            <a:ahLst/>
            <a:cxnLst/>
            <a:rect l="l" t="t" r="r" b="b"/>
            <a:pathLst>
              <a:path w="17" h="12" extrusionOk="0">
                <a:moveTo>
                  <a:pt x="17" y="12"/>
                </a:moveTo>
                <a:cubicBezTo>
                  <a:pt x="17" y="9"/>
                  <a:pt x="17" y="5"/>
                  <a:pt x="16" y="2"/>
                </a:cubicBezTo>
                <a:cubicBezTo>
                  <a:pt x="12" y="0"/>
                  <a:pt x="6" y="0"/>
                  <a:pt x="0" y="0"/>
                </a:cubicBezTo>
                <a:cubicBezTo>
                  <a:pt x="1" y="4"/>
                  <a:pt x="1" y="8"/>
                  <a:pt x="3" y="11"/>
                </a:cubicBezTo>
                <a:cubicBezTo>
                  <a:pt x="7" y="12"/>
                  <a:pt x="13" y="12"/>
                  <a:pt x="17" y="12"/>
                </a:cubicBezTo>
                <a:close/>
              </a:path>
            </a:pathLst>
          </a:custGeom>
          <a:solidFill>
            <a:srgbClr val="B9B6B7"/>
          </a:solidFill>
          <a:ln>
            <a:noFill/>
          </a:ln>
        </p:spPr>
        <p:txBody>
          <a:bodyPr spcFirstLastPara="1" wrap="square" lIns="45000" tIns="22500" rIns="45000" bIns="225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 Light"/>
              <a:buNone/>
            </a:pPr>
            <a:endParaRPr sz="90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0"/>
          <p:cNvSpPr/>
          <p:nvPr/>
        </p:nvSpPr>
        <p:spPr>
          <a:xfrm>
            <a:off x="8325692" y="2640615"/>
            <a:ext cx="42604" cy="28395"/>
          </a:xfrm>
          <a:custGeom>
            <a:avLst/>
            <a:gdLst/>
            <a:ahLst/>
            <a:cxnLst/>
            <a:rect l="l" t="t" r="r" b="b"/>
            <a:pathLst>
              <a:path w="16" h="11" extrusionOk="0">
                <a:moveTo>
                  <a:pt x="16" y="11"/>
                </a:moveTo>
                <a:cubicBezTo>
                  <a:pt x="16" y="7"/>
                  <a:pt x="16" y="2"/>
                  <a:pt x="16" y="0"/>
                </a:cubicBezTo>
                <a:cubicBezTo>
                  <a:pt x="10" y="0"/>
                  <a:pt x="4" y="0"/>
                  <a:pt x="0" y="0"/>
                </a:cubicBezTo>
                <a:cubicBezTo>
                  <a:pt x="0" y="2"/>
                  <a:pt x="0" y="7"/>
                  <a:pt x="0" y="9"/>
                </a:cubicBezTo>
                <a:cubicBezTo>
                  <a:pt x="6" y="9"/>
                  <a:pt x="12" y="9"/>
                  <a:pt x="16" y="11"/>
                </a:cubicBezTo>
                <a:close/>
              </a:path>
            </a:pathLst>
          </a:custGeom>
          <a:solidFill>
            <a:srgbClr val="B2AFB0"/>
          </a:solidFill>
          <a:ln>
            <a:noFill/>
          </a:ln>
        </p:spPr>
        <p:txBody>
          <a:bodyPr spcFirstLastPara="1" wrap="square" lIns="45000" tIns="22500" rIns="45000" bIns="225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 Light"/>
              <a:buNone/>
            </a:pPr>
            <a:endParaRPr sz="90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0"/>
          <p:cNvSpPr/>
          <p:nvPr/>
        </p:nvSpPr>
        <p:spPr>
          <a:xfrm>
            <a:off x="8322852" y="2600863"/>
            <a:ext cx="45444" cy="36913"/>
          </a:xfrm>
          <a:custGeom>
            <a:avLst/>
            <a:gdLst/>
            <a:ahLst/>
            <a:cxnLst/>
            <a:rect l="l" t="t" r="r" b="b"/>
            <a:pathLst>
              <a:path w="17" h="14" extrusionOk="0">
                <a:moveTo>
                  <a:pt x="17" y="14"/>
                </a:moveTo>
                <a:cubicBezTo>
                  <a:pt x="17" y="9"/>
                  <a:pt x="16" y="4"/>
                  <a:pt x="16" y="0"/>
                </a:cubicBezTo>
                <a:cubicBezTo>
                  <a:pt x="11" y="0"/>
                  <a:pt x="5" y="0"/>
                  <a:pt x="0" y="0"/>
                </a:cubicBezTo>
                <a:cubicBezTo>
                  <a:pt x="0" y="4"/>
                  <a:pt x="0" y="9"/>
                  <a:pt x="1" y="14"/>
                </a:cubicBezTo>
                <a:cubicBezTo>
                  <a:pt x="5" y="14"/>
                  <a:pt x="11" y="14"/>
                  <a:pt x="17" y="14"/>
                </a:cubicBezTo>
                <a:close/>
              </a:path>
            </a:pathLst>
          </a:custGeom>
          <a:solidFill>
            <a:srgbClr val="AFACAE"/>
          </a:solidFill>
          <a:ln>
            <a:noFill/>
          </a:ln>
        </p:spPr>
        <p:txBody>
          <a:bodyPr spcFirstLastPara="1" wrap="square" lIns="45000" tIns="22500" rIns="45000" bIns="225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 Light"/>
              <a:buNone/>
            </a:pPr>
            <a:endParaRPr sz="90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0"/>
          <p:cNvSpPr/>
          <p:nvPr/>
        </p:nvSpPr>
        <p:spPr>
          <a:xfrm>
            <a:off x="8322852" y="2558270"/>
            <a:ext cx="45444" cy="39753"/>
          </a:xfrm>
          <a:custGeom>
            <a:avLst/>
            <a:gdLst/>
            <a:ahLst/>
            <a:cxnLst/>
            <a:rect l="l" t="t" r="r" b="b"/>
            <a:pathLst>
              <a:path w="17" h="15" extrusionOk="0">
                <a:moveTo>
                  <a:pt x="16" y="15"/>
                </a:moveTo>
                <a:cubicBezTo>
                  <a:pt x="16" y="10"/>
                  <a:pt x="17" y="6"/>
                  <a:pt x="17" y="0"/>
                </a:cubicBezTo>
                <a:cubicBezTo>
                  <a:pt x="11" y="1"/>
                  <a:pt x="7" y="1"/>
                  <a:pt x="1" y="1"/>
                </a:cubicBezTo>
                <a:cubicBezTo>
                  <a:pt x="1" y="6"/>
                  <a:pt x="1" y="10"/>
                  <a:pt x="0" y="15"/>
                </a:cubicBezTo>
                <a:cubicBezTo>
                  <a:pt x="5" y="15"/>
                  <a:pt x="11" y="15"/>
                  <a:pt x="16" y="15"/>
                </a:cubicBezTo>
                <a:close/>
              </a:path>
            </a:pathLst>
          </a:custGeom>
          <a:solidFill>
            <a:srgbClr val="B2AFB0"/>
          </a:solidFill>
          <a:ln>
            <a:noFill/>
          </a:ln>
        </p:spPr>
        <p:txBody>
          <a:bodyPr spcFirstLastPara="1" wrap="square" lIns="45000" tIns="22500" rIns="45000" bIns="225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 Light"/>
              <a:buNone/>
            </a:pPr>
            <a:endParaRPr sz="90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0"/>
          <p:cNvSpPr/>
          <p:nvPr/>
        </p:nvSpPr>
        <p:spPr>
          <a:xfrm>
            <a:off x="8325692" y="2473085"/>
            <a:ext cx="99409" cy="85185"/>
          </a:xfrm>
          <a:custGeom>
            <a:avLst/>
            <a:gdLst/>
            <a:ahLst/>
            <a:cxnLst/>
            <a:rect l="l" t="t" r="r" b="b"/>
            <a:pathLst>
              <a:path w="36" h="31" extrusionOk="0">
                <a:moveTo>
                  <a:pt x="32" y="30"/>
                </a:moveTo>
                <a:cubicBezTo>
                  <a:pt x="32" y="20"/>
                  <a:pt x="34" y="10"/>
                  <a:pt x="36" y="0"/>
                </a:cubicBezTo>
                <a:cubicBezTo>
                  <a:pt x="25" y="2"/>
                  <a:pt x="15" y="3"/>
                  <a:pt x="7" y="6"/>
                </a:cubicBezTo>
                <a:cubicBezTo>
                  <a:pt x="4" y="15"/>
                  <a:pt x="1" y="23"/>
                  <a:pt x="0" y="31"/>
                </a:cubicBezTo>
                <a:cubicBezTo>
                  <a:pt x="10" y="31"/>
                  <a:pt x="20" y="30"/>
                  <a:pt x="32" y="30"/>
                </a:cubicBezTo>
                <a:close/>
              </a:path>
            </a:pathLst>
          </a:custGeom>
          <a:solidFill>
            <a:srgbClr val="898586"/>
          </a:solidFill>
          <a:ln>
            <a:noFill/>
          </a:ln>
        </p:spPr>
        <p:txBody>
          <a:bodyPr spcFirstLastPara="1" wrap="square" lIns="45000" tIns="22500" rIns="45000" bIns="225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 Light"/>
              <a:buNone/>
            </a:pPr>
            <a:endParaRPr sz="90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0"/>
          <p:cNvSpPr/>
          <p:nvPr/>
        </p:nvSpPr>
        <p:spPr>
          <a:xfrm>
            <a:off x="8345582" y="2393579"/>
            <a:ext cx="93728" cy="93704"/>
          </a:xfrm>
          <a:custGeom>
            <a:avLst/>
            <a:gdLst/>
            <a:ahLst/>
            <a:cxnLst/>
            <a:rect l="l" t="t" r="r" b="b"/>
            <a:pathLst>
              <a:path w="34" h="34" extrusionOk="0">
                <a:moveTo>
                  <a:pt x="29" y="28"/>
                </a:moveTo>
                <a:cubicBezTo>
                  <a:pt x="30" y="18"/>
                  <a:pt x="31" y="9"/>
                  <a:pt x="34" y="0"/>
                </a:cubicBezTo>
                <a:cubicBezTo>
                  <a:pt x="25" y="3"/>
                  <a:pt x="18" y="7"/>
                  <a:pt x="10" y="12"/>
                </a:cubicBezTo>
                <a:cubicBezTo>
                  <a:pt x="6" y="19"/>
                  <a:pt x="3" y="27"/>
                  <a:pt x="0" y="34"/>
                </a:cubicBezTo>
                <a:cubicBezTo>
                  <a:pt x="8" y="31"/>
                  <a:pt x="18" y="30"/>
                  <a:pt x="29" y="28"/>
                </a:cubicBezTo>
                <a:close/>
              </a:path>
            </a:pathLst>
          </a:custGeom>
          <a:solidFill>
            <a:srgbClr val="A9A6A7"/>
          </a:solidFill>
          <a:ln>
            <a:noFill/>
          </a:ln>
        </p:spPr>
        <p:txBody>
          <a:bodyPr spcFirstLastPara="1" wrap="square" lIns="45000" tIns="22500" rIns="45000" bIns="225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 Light"/>
              <a:buNone/>
            </a:pPr>
            <a:endParaRPr sz="90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0"/>
          <p:cNvSpPr/>
          <p:nvPr/>
        </p:nvSpPr>
        <p:spPr>
          <a:xfrm>
            <a:off x="8283097" y="2228887"/>
            <a:ext cx="684500" cy="684322"/>
          </a:xfrm>
          <a:custGeom>
            <a:avLst/>
            <a:gdLst/>
            <a:ahLst/>
            <a:cxnLst/>
            <a:rect l="l" t="t" r="r" b="b"/>
            <a:pathLst>
              <a:path w="242" h="242" extrusionOk="0">
                <a:moveTo>
                  <a:pt x="120" y="242"/>
                </a:moveTo>
                <a:cubicBezTo>
                  <a:pt x="186" y="242"/>
                  <a:pt x="242" y="187"/>
                  <a:pt x="242" y="121"/>
                </a:cubicBezTo>
                <a:cubicBezTo>
                  <a:pt x="242" y="56"/>
                  <a:pt x="186" y="0"/>
                  <a:pt x="120" y="0"/>
                </a:cubicBezTo>
                <a:cubicBezTo>
                  <a:pt x="53" y="0"/>
                  <a:pt x="0" y="56"/>
                  <a:pt x="0" y="121"/>
                </a:cubicBezTo>
                <a:cubicBezTo>
                  <a:pt x="0" y="187"/>
                  <a:pt x="53" y="242"/>
                  <a:pt x="120" y="242"/>
                </a:cubicBezTo>
                <a:close/>
              </a:path>
            </a:pathLst>
          </a:custGeom>
          <a:solidFill>
            <a:srgbClr val="9CBA61"/>
          </a:solidFill>
          <a:ln>
            <a:noFill/>
          </a:ln>
        </p:spPr>
        <p:txBody>
          <a:bodyPr spcFirstLastPara="1" wrap="square" lIns="45000" tIns="22500" rIns="45000" bIns="225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 Light"/>
              <a:buNone/>
            </a:pPr>
            <a:endParaRPr sz="9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0"/>
          <p:cNvSpPr/>
          <p:nvPr/>
        </p:nvSpPr>
        <p:spPr>
          <a:xfrm>
            <a:off x="8283097" y="5241607"/>
            <a:ext cx="684500" cy="681483"/>
          </a:xfrm>
          <a:custGeom>
            <a:avLst/>
            <a:gdLst/>
            <a:ahLst/>
            <a:cxnLst/>
            <a:rect l="l" t="t" r="r" b="b"/>
            <a:pathLst>
              <a:path w="242" h="241" extrusionOk="0">
                <a:moveTo>
                  <a:pt x="120" y="241"/>
                </a:moveTo>
                <a:cubicBezTo>
                  <a:pt x="186" y="241"/>
                  <a:pt x="242" y="186"/>
                  <a:pt x="242" y="120"/>
                </a:cubicBezTo>
                <a:cubicBezTo>
                  <a:pt x="242" y="55"/>
                  <a:pt x="186" y="0"/>
                  <a:pt x="120" y="0"/>
                </a:cubicBezTo>
                <a:cubicBezTo>
                  <a:pt x="53" y="0"/>
                  <a:pt x="0" y="55"/>
                  <a:pt x="0" y="120"/>
                </a:cubicBezTo>
                <a:cubicBezTo>
                  <a:pt x="0" y="186"/>
                  <a:pt x="53" y="241"/>
                  <a:pt x="120" y="241"/>
                </a:cubicBezTo>
                <a:close/>
              </a:path>
            </a:pathLst>
          </a:custGeom>
          <a:solidFill>
            <a:srgbClr val="BB3A34"/>
          </a:solidFill>
          <a:ln>
            <a:noFill/>
          </a:ln>
        </p:spPr>
        <p:txBody>
          <a:bodyPr spcFirstLastPara="1" wrap="square" lIns="45000" tIns="22500" rIns="45000" bIns="225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 Light"/>
              <a:buNone/>
            </a:pPr>
            <a:endParaRPr sz="9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0"/>
          <p:cNvSpPr/>
          <p:nvPr/>
        </p:nvSpPr>
        <p:spPr>
          <a:xfrm>
            <a:off x="5692780" y="5241607"/>
            <a:ext cx="678820" cy="681483"/>
          </a:xfrm>
          <a:custGeom>
            <a:avLst/>
            <a:gdLst/>
            <a:ahLst/>
            <a:cxnLst/>
            <a:rect l="l" t="t" r="r" b="b"/>
            <a:pathLst>
              <a:path w="240" h="241" extrusionOk="0">
                <a:moveTo>
                  <a:pt x="120" y="0"/>
                </a:moveTo>
                <a:cubicBezTo>
                  <a:pt x="53" y="0"/>
                  <a:pt x="0" y="55"/>
                  <a:pt x="0" y="120"/>
                </a:cubicBezTo>
                <a:cubicBezTo>
                  <a:pt x="0" y="186"/>
                  <a:pt x="53" y="241"/>
                  <a:pt x="120" y="241"/>
                </a:cubicBezTo>
                <a:cubicBezTo>
                  <a:pt x="186" y="241"/>
                  <a:pt x="240" y="186"/>
                  <a:pt x="240" y="120"/>
                </a:cubicBezTo>
                <a:cubicBezTo>
                  <a:pt x="240" y="55"/>
                  <a:pt x="186" y="0"/>
                  <a:pt x="120" y="0"/>
                </a:cubicBezTo>
                <a:close/>
              </a:path>
            </a:pathLst>
          </a:custGeom>
          <a:solidFill>
            <a:srgbClr val="F09A37"/>
          </a:solidFill>
          <a:ln>
            <a:noFill/>
          </a:ln>
        </p:spPr>
        <p:txBody>
          <a:bodyPr spcFirstLastPara="1" wrap="square" lIns="45000" tIns="22500" rIns="45000" bIns="225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 Light"/>
              <a:buNone/>
            </a:pPr>
            <a:endParaRPr sz="9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0"/>
          <p:cNvSpPr/>
          <p:nvPr/>
        </p:nvSpPr>
        <p:spPr>
          <a:xfrm>
            <a:off x="5692780" y="2228887"/>
            <a:ext cx="678820" cy="684322"/>
          </a:xfrm>
          <a:custGeom>
            <a:avLst/>
            <a:gdLst/>
            <a:ahLst/>
            <a:cxnLst/>
            <a:rect l="l" t="t" r="r" b="b"/>
            <a:pathLst>
              <a:path w="240" h="242" extrusionOk="0">
                <a:moveTo>
                  <a:pt x="0" y="121"/>
                </a:moveTo>
                <a:cubicBezTo>
                  <a:pt x="0" y="187"/>
                  <a:pt x="53" y="242"/>
                  <a:pt x="120" y="242"/>
                </a:cubicBezTo>
                <a:cubicBezTo>
                  <a:pt x="186" y="242"/>
                  <a:pt x="240" y="187"/>
                  <a:pt x="240" y="121"/>
                </a:cubicBezTo>
                <a:cubicBezTo>
                  <a:pt x="240" y="56"/>
                  <a:pt x="186" y="0"/>
                  <a:pt x="120" y="0"/>
                </a:cubicBezTo>
                <a:cubicBezTo>
                  <a:pt x="53" y="0"/>
                  <a:pt x="0" y="56"/>
                  <a:pt x="0" y="121"/>
                </a:cubicBezTo>
                <a:close/>
              </a:path>
            </a:pathLst>
          </a:custGeom>
          <a:solidFill>
            <a:srgbClr val="28A085"/>
          </a:solidFill>
          <a:ln>
            <a:noFill/>
          </a:ln>
        </p:spPr>
        <p:txBody>
          <a:bodyPr spcFirstLastPara="1" wrap="square" lIns="45000" tIns="22500" rIns="45000" bIns="225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 Light"/>
              <a:buNone/>
            </a:pPr>
            <a:endParaRPr sz="9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0"/>
          <p:cNvSpPr/>
          <p:nvPr/>
        </p:nvSpPr>
        <p:spPr>
          <a:xfrm>
            <a:off x="5692780" y="2572468"/>
            <a:ext cx="678820" cy="340741"/>
          </a:xfrm>
          <a:custGeom>
            <a:avLst/>
            <a:gdLst/>
            <a:ahLst/>
            <a:cxnLst/>
            <a:rect l="l" t="t" r="r" b="b"/>
            <a:pathLst>
              <a:path w="240" h="121" extrusionOk="0">
                <a:moveTo>
                  <a:pt x="0" y="0"/>
                </a:moveTo>
                <a:lnTo>
                  <a:pt x="240" y="0"/>
                </a:lnTo>
                <a:cubicBezTo>
                  <a:pt x="240" y="66"/>
                  <a:pt x="186" y="121"/>
                  <a:pt x="120" y="121"/>
                </a:cubicBezTo>
                <a:cubicBezTo>
                  <a:pt x="53" y="121"/>
                  <a:pt x="0" y="66"/>
                  <a:pt x="0" y="0"/>
                </a:cubicBezTo>
                <a:close/>
              </a:path>
            </a:pathLst>
          </a:custGeom>
          <a:solidFill>
            <a:srgbClr val="1D7863"/>
          </a:solidFill>
          <a:ln>
            <a:noFill/>
          </a:ln>
        </p:spPr>
        <p:txBody>
          <a:bodyPr spcFirstLastPara="1" wrap="square" lIns="45000" tIns="22500" rIns="45000" bIns="225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 Light"/>
              <a:buNone/>
            </a:pPr>
            <a:endParaRPr sz="90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0"/>
          <p:cNvSpPr/>
          <p:nvPr/>
        </p:nvSpPr>
        <p:spPr>
          <a:xfrm>
            <a:off x="5692780" y="5582348"/>
            <a:ext cx="678820" cy="340741"/>
          </a:xfrm>
          <a:custGeom>
            <a:avLst/>
            <a:gdLst/>
            <a:ahLst/>
            <a:cxnLst/>
            <a:rect l="l" t="t" r="r" b="b"/>
            <a:pathLst>
              <a:path w="240" h="121" extrusionOk="0">
                <a:moveTo>
                  <a:pt x="0" y="0"/>
                </a:moveTo>
                <a:lnTo>
                  <a:pt x="240" y="0"/>
                </a:lnTo>
                <a:cubicBezTo>
                  <a:pt x="240" y="66"/>
                  <a:pt x="186" y="121"/>
                  <a:pt x="120" y="121"/>
                </a:cubicBezTo>
                <a:cubicBezTo>
                  <a:pt x="53" y="121"/>
                  <a:pt x="0" y="66"/>
                  <a:pt x="0" y="0"/>
                </a:cubicBezTo>
                <a:close/>
              </a:path>
            </a:pathLst>
          </a:custGeom>
          <a:solidFill>
            <a:srgbClr val="CD750F"/>
          </a:solidFill>
          <a:ln>
            <a:noFill/>
          </a:ln>
        </p:spPr>
        <p:txBody>
          <a:bodyPr spcFirstLastPara="1" wrap="square" lIns="45000" tIns="22500" rIns="45000" bIns="225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 Light"/>
              <a:buNone/>
            </a:pPr>
            <a:endParaRPr sz="90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0"/>
          <p:cNvSpPr/>
          <p:nvPr/>
        </p:nvSpPr>
        <p:spPr>
          <a:xfrm>
            <a:off x="8270754" y="5582348"/>
            <a:ext cx="684500" cy="340741"/>
          </a:xfrm>
          <a:custGeom>
            <a:avLst/>
            <a:gdLst/>
            <a:ahLst/>
            <a:cxnLst/>
            <a:rect l="l" t="t" r="r" b="b"/>
            <a:pathLst>
              <a:path w="242" h="121" extrusionOk="0">
                <a:moveTo>
                  <a:pt x="0" y="0"/>
                </a:moveTo>
                <a:lnTo>
                  <a:pt x="242" y="0"/>
                </a:lnTo>
                <a:cubicBezTo>
                  <a:pt x="242" y="66"/>
                  <a:pt x="186" y="121"/>
                  <a:pt x="120" y="121"/>
                </a:cubicBezTo>
                <a:cubicBezTo>
                  <a:pt x="53" y="121"/>
                  <a:pt x="0" y="66"/>
                  <a:pt x="0" y="0"/>
                </a:cubicBezTo>
                <a:close/>
              </a:path>
            </a:pathLst>
          </a:custGeom>
          <a:solidFill>
            <a:srgbClr val="8C2B26"/>
          </a:solidFill>
          <a:ln>
            <a:noFill/>
          </a:ln>
        </p:spPr>
        <p:txBody>
          <a:bodyPr spcFirstLastPara="1" wrap="square" lIns="45000" tIns="22500" rIns="45000" bIns="225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 Light"/>
              <a:buNone/>
            </a:pPr>
            <a:endParaRPr sz="90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0"/>
          <p:cNvSpPr/>
          <p:nvPr/>
        </p:nvSpPr>
        <p:spPr>
          <a:xfrm>
            <a:off x="8283097" y="2572468"/>
            <a:ext cx="684500" cy="340741"/>
          </a:xfrm>
          <a:custGeom>
            <a:avLst/>
            <a:gdLst/>
            <a:ahLst/>
            <a:cxnLst/>
            <a:rect l="l" t="t" r="r" b="b"/>
            <a:pathLst>
              <a:path w="242" h="121" extrusionOk="0">
                <a:moveTo>
                  <a:pt x="0" y="0"/>
                </a:moveTo>
                <a:lnTo>
                  <a:pt x="242" y="0"/>
                </a:lnTo>
                <a:cubicBezTo>
                  <a:pt x="242" y="66"/>
                  <a:pt x="186" y="121"/>
                  <a:pt x="120" y="121"/>
                </a:cubicBezTo>
                <a:cubicBezTo>
                  <a:pt x="53" y="121"/>
                  <a:pt x="0" y="66"/>
                  <a:pt x="0" y="0"/>
                </a:cubicBezTo>
                <a:close/>
              </a:path>
            </a:pathLst>
          </a:custGeom>
          <a:solidFill>
            <a:srgbClr val="779340"/>
          </a:solidFill>
          <a:ln>
            <a:noFill/>
          </a:ln>
        </p:spPr>
        <p:txBody>
          <a:bodyPr spcFirstLastPara="1" wrap="square" lIns="45000" tIns="22500" rIns="45000" bIns="225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 Light"/>
              <a:buNone/>
            </a:pPr>
            <a:endParaRPr sz="90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0"/>
          <p:cNvSpPr/>
          <p:nvPr/>
        </p:nvSpPr>
        <p:spPr>
          <a:xfrm>
            <a:off x="6241568" y="2911640"/>
            <a:ext cx="2234825" cy="2185593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16" name="Google Shape;216;p10"/>
          <p:cNvSpPr/>
          <p:nvPr/>
        </p:nvSpPr>
        <p:spPr>
          <a:xfrm>
            <a:off x="5636048" y="2308555"/>
            <a:ext cx="783836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0"/>
          <p:cNvSpPr/>
          <p:nvPr/>
        </p:nvSpPr>
        <p:spPr>
          <a:xfrm>
            <a:off x="8221085" y="2308555"/>
            <a:ext cx="783836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sz="28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WO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0"/>
          <p:cNvSpPr/>
          <p:nvPr/>
        </p:nvSpPr>
        <p:spPr>
          <a:xfrm>
            <a:off x="5636048" y="5324130"/>
            <a:ext cx="783836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0"/>
          <p:cNvSpPr/>
          <p:nvPr/>
        </p:nvSpPr>
        <p:spPr>
          <a:xfrm>
            <a:off x="8221085" y="5324130"/>
            <a:ext cx="783836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WT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0" name="Google Shape;220;p10"/>
          <p:cNvGrpSpPr/>
          <p:nvPr/>
        </p:nvGrpSpPr>
        <p:grpSpPr>
          <a:xfrm>
            <a:off x="2219911" y="1523249"/>
            <a:ext cx="9765468" cy="2014391"/>
            <a:chOff x="2021002" y="5010016"/>
            <a:chExt cx="19527030" cy="1932085"/>
          </a:xfrm>
        </p:grpSpPr>
        <p:sp>
          <p:nvSpPr>
            <p:cNvPr id="221" name="Google Shape;221;p10"/>
            <p:cNvSpPr txBox="1"/>
            <p:nvPr/>
          </p:nvSpPr>
          <p:spPr>
            <a:xfrm>
              <a:off x="2021002" y="5318450"/>
              <a:ext cx="7750627" cy="149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22850" rIns="45725" bIns="2285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rgbClr val="FFFFFF"/>
                  </a:solidFill>
                  <a:latin typeface="Lato Light"/>
                  <a:ea typeface="Lato Light"/>
                  <a:cs typeface="Lato Light"/>
                  <a:sym typeface="Lato Light"/>
                </a:rPr>
                <a:t>발전하는 AR, 모바일 기술들과</a:t>
              </a:r>
              <a:endPara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rgbClr val="FFFFFF"/>
                  </a:solidFill>
                  <a:latin typeface="Lato Light"/>
                  <a:ea typeface="Lato Light"/>
                  <a:cs typeface="Lato Light"/>
                  <a:sym typeface="Lato Light"/>
                </a:rPr>
                <a:t>체험 가능한 의류쇼핑 경험제공</a:t>
              </a:r>
              <a:endPara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>
                <a:solidFill>
                  <a:srgbClr val="FF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>
                <a:solidFill>
                  <a:srgbClr val="FF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22" name="Google Shape;222;p10"/>
            <p:cNvSpPr txBox="1"/>
            <p:nvPr/>
          </p:nvSpPr>
          <p:spPr>
            <a:xfrm>
              <a:off x="2617097" y="5010016"/>
              <a:ext cx="4484965" cy="5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22850" rIns="45725" bIns="228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ko-KR" sz="2400" b="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SO</a:t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0"/>
            <p:cNvSpPr txBox="1"/>
            <p:nvPr/>
          </p:nvSpPr>
          <p:spPr>
            <a:xfrm>
              <a:off x="15796934" y="5450501"/>
              <a:ext cx="5493673" cy="149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22850" rIns="45725" bIns="22850" anchor="t" anchorCtr="0">
              <a:noAutofit/>
            </a:bodyPr>
            <a:lstStyle/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rgbClr val="FFFFFF"/>
                  </a:solidFill>
                  <a:latin typeface="Lato Light"/>
                  <a:ea typeface="Lato Light"/>
                  <a:cs typeface="Lato Light"/>
                  <a:sym typeface="Lato Light"/>
                </a:rPr>
                <a:t>AR로 구현이 어려운</a:t>
              </a:r>
              <a:endPara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rgbClr val="FFFFFF"/>
                  </a:solidFill>
                  <a:latin typeface="Lato Light"/>
                  <a:ea typeface="Lato Light"/>
                  <a:cs typeface="Lato Light"/>
                  <a:sym typeface="Lato Light"/>
                </a:rPr>
                <a:t>질감/색상을 영상/사진</a:t>
              </a:r>
              <a:endPara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rgbClr val="FFFFFF"/>
                  </a:solidFill>
                  <a:latin typeface="Lato Light"/>
                  <a:ea typeface="Lato Light"/>
                  <a:cs typeface="Lato Light"/>
                  <a:sym typeface="Lato Light"/>
                </a:rPr>
                <a:t>구매평으로 최대한 보완함</a:t>
              </a:r>
              <a:endPara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24" name="Google Shape;224;p10"/>
            <p:cNvSpPr txBox="1"/>
            <p:nvPr/>
          </p:nvSpPr>
          <p:spPr>
            <a:xfrm>
              <a:off x="17502111" y="5058546"/>
              <a:ext cx="4045921" cy="5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22850" rIns="45725" bIns="2285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ko-KR" sz="2400" b="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WO</a:t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225;p10"/>
          <p:cNvGrpSpPr/>
          <p:nvPr/>
        </p:nvGrpSpPr>
        <p:grpSpPr>
          <a:xfrm>
            <a:off x="2423592" y="4330072"/>
            <a:ext cx="9698477" cy="1874612"/>
            <a:chOff x="2401496" y="9341955"/>
            <a:chExt cx="19393077" cy="1881952"/>
          </a:xfrm>
        </p:grpSpPr>
        <p:sp>
          <p:nvSpPr>
            <p:cNvPr id="226" name="Google Shape;226;p10"/>
            <p:cNvSpPr txBox="1"/>
            <p:nvPr/>
          </p:nvSpPr>
          <p:spPr>
            <a:xfrm>
              <a:off x="2401496" y="9712238"/>
              <a:ext cx="6551284" cy="140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22850" rIns="45725" bIns="2285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rgbClr val="FFFFFF"/>
                  </a:solidFill>
                  <a:latin typeface="Lato Light"/>
                  <a:ea typeface="Lato Light"/>
                  <a:cs typeface="Lato Light"/>
                  <a:sym typeface="Lato Light"/>
                </a:rPr>
                <a:t>차별화 된 AR기술로 유리한</a:t>
              </a:r>
              <a:endPara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rgbClr val="FFFFFF"/>
                  </a:solidFill>
                  <a:latin typeface="Lato Light"/>
                  <a:ea typeface="Lato Light"/>
                  <a:cs typeface="Lato Light"/>
                  <a:sym typeface="Lato Light"/>
                </a:rPr>
                <a:t>위치선점</a:t>
              </a:r>
              <a:endPara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27" name="Google Shape;227;p10"/>
            <p:cNvSpPr txBox="1"/>
            <p:nvPr/>
          </p:nvSpPr>
          <p:spPr>
            <a:xfrm>
              <a:off x="2559290" y="9341955"/>
              <a:ext cx="41538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22850" rIns="45725" bIns="228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ko-KR" sz="2400" b="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ST</a:t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0"/>
            <p:cNvSpPr txBox="1"/>
            <p:nvPr/>
          </p:nvSpPr>
          <p:spPr>
            <a:xfrm>
              <a:off x="15462208" y="9816607"/>
              <a:ext cx="6332366" cy="140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22850" rIns="45725" bIns="22850" anchor="t" anchorCtr="0">
              <a:noAutofit/>
            </a:bodyPr>
            <a:lstStyle/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rgbClr val="FFFFFF"/>
                  </a:solidFill>
                  <a:latin typeface="Lato Light"/>
                  <a:ea typeface="Lato Light"/>
                  <a:cs typeface="Lato Light"/>
                  <a:sym typeface="Lato Light"/>
                </a:rPr>
                <a:t>AR로 표현이 어려운 질감 대신</a:t>
              </a:r>
              <a:endPara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rgbClr val="FFFFFF"/>
                  </a:solidFill>
                  <a:latin typeface="Lato Light"/>
                  <a:ea typeface="Lato Light"/>
                  <a:cs typeface="Lato Light"/>
                  <a:sym typeface="Lato Light"/>
                </a:rPr>
                <a:t>다른 기능을 어필하여</a:t>
              </a:r>
              <a:endPara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rgbClr val="FFFFFF"/>
                  </a:solidFill>
                  <a:latin typeface="Lato Light"/>
                  <a:ea typeface="Lato Light"/>
                  <a:cs typeface="Lato Light"/>
                  <a:sym typeface="Lato Light"/>
                </a:rPr>
                <a:t>틈새시장을 공략한다.</a:t>
              </a:r>
              <a:endPara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29" name="Google Shape;229;p10"/>
            <p:cNvSpPr txBox="1"/>
            <p:nvPr/>
          </p:nvSpPr>
          <p:spPr>
            <a:xfrm>
              <a:off x="18842291" y="9341955"/>
              <a:ext cx="2608908" cy="5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22850" rIns="45725" bIns="2285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ko-KR" sz="2400" b="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WT</a:t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0" name="Google Shape;230;p10"/>
          <p:cNvSpPr txBox="1"/>
          <p:nvPr/>
        </p:nvSpPr>
        <p:spPr>
          <a:xfrm>
            <a:off x="6671718" y="3663520"/>
            <a:ext cx="1369500" cy="10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b="1">
                <a:solidFill>
                  <a:srgbClr val="2A3340"/>
                </a:solidFill>
                <a:latin typeface="Lato"/>
                <a:ea typeface="Lato"/>
                <a:cs typeface="Lato"/>
                <a:sym typeface="Lato"/>
              </a:rPr>
              <a:t>Every</a:t>
            </a:r>
            <a:endParaRPr sz="2200" b="1">
              <a:solidFill>
                <a:srgbClr val="2A334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b="1">
                <a:solidFill>
                  <a:srgbClr val="2A3340"/>
                </a:solidFill>
                <a:latin typeface="Lato"/>
                <a:ea typeface="Lato"/>
                <a:cs typeface="Lato"/>
                <a:sym typeface="Lato"/>
              </a:rPr>
              <a:t>Wear</a:t>
            </a:r>
            <a:endParaRPr sz="2200" b="1">
              <a:solidFill>
                <a:srgbClr val="2A33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10"/>
          <p:cNvSpPr/>
          <p:nvPr/>
        </p:nvSpPr>
        <p:spPr>
          <a:xfrm>
            <a:off x="5493562" y="1272385"/>
            <a:ext cx="2424101" cy="59210"/>
          </a:xfrm>
          <a:prstGeom prst="rect">
            <a:avLst/>
          </a:prstGeom>
          <a:solidFill>
            <a:srgbClr val="BB3A34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A334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32" name="Google Shape;232;p10"/>
          <p:cNvSpPr txBox="1"/>
          <p:nvPr/>
        </p:nvSpPr>
        <p:spPr>
          <a:xfrm>
            <a:off x="4207169" y="492277"/>
            <a:ext cx="4996890" cy="66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>
                <a:solidFill>
                  <a:srgbClr val="2A3340"/>
                </a:solidFill>
                <a:latin typeface="Lato Black"/>
                <a:ea typeface="Lato Black"/>
                <a:cs typeface="Lato Black"/>
                <a:sym typeface="Lato Black"/>
              </a:rPr>
              <a:t>S.W.O.T 분석결과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0"/>
          <p:cNvSpPr/>
          <p:nvPr/>
        </p:nvSpPr>
        <p:spPr>
          <a:xfrm>
            <a:off x="268422" y="1340768"/>
            <a:ext cx="66938" cy="66938"/>
          </a:xfrm>
          <a:prstGeom prst="ellipse">
            <a:avLst/>
          </a:prstGeom>
          <a:solidFill>
            <a:srgbClr val="EC5353"/>
          </a:solidFill>
          <a:ln>
            <a:noFill/>
          </a:ln>
          <a:effectLst>
            <a:outerShdw blurRad="25400" dist="254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"/>
          <p:cNvSpPr/>
          <p:nvPr/>
        </p:nvSpPr>
        <p:spPr>
          <a:xfrm>
            <a:off x="3752021" y="2204864"/>
            <a:ext cx="4687958" cy="1577257"/>
          </a:xfrm>
          <a:prstGeom prst="rect">
            <a:avLst/>
          </a:prstGeom>
          <a:solidFill>
            <a:srgbClr val="E1EFD8"/>
          </a:solidFill>
          <a:ln>
            <a:noFill/>
          </a:ln>
          <a:effectLst>
            <a:reflection endPos="48000" dist="2921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endParaRPr sz="6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1"/>
          <p:cNvSpPr/>
          <p:nvPr/>
        </p:nvSpPr>
        <p:spPr>
          <a:xfrm>
            <a:off x="4007770" y="2639550"/>
            <a:ext cx="4176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1" u="none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사용자 조사 분석 </a:t>
            </a:r>
            <a:endParaRPr sz="4000" b="1" i="1" u="none" strike="noStrike" cap="none">
              <a:solidFill>
                <a:srgbClr val="38562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2"/>
          <p:cNvSpPr txBox="1">
            <a:spLocks noGrp="1"/>
          </p:cNvSpPr>
          <p:nvPr>
            <p:ph type="title"/>
          </p:nvPr>
        </p:nvSpPr>
        <p:spPr>
          <a:xfrm>
            <a:off x="2279576" y="120436"/>
            <a:ext cx="9721080" cy="34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b="1" dirty="0">
                <a:solidFill>
                  <a:schemeClr val="dk2"/>
                </a:solidFill>
                <a:latin typeface="HY견고딕" pitchFamily="18" charset="-127"/>
                <a:ea typeface="HY견고딕" pitchFamily="18" charset="-127"/>
                <a:sym typeface="Arial"/>
              </a:rPr>
              <a:t>조사 개요</a:t>
            </a:r>
            <a:endParaRPr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9" name="Google Shape;249;p12"/>
          <p:cNvSpPr txBox="1"/>
          <p:nvPr/>
        </p:nvSpPr>
        <p:spPr>
          <a:xfrm>
            <a:off x="418973" y="810875"/>
            <a:ext cx="1304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2"/>
          <p:cNvSpPr txBox="1"/>
          <p:nvPr/>
        </p:nvSpPr>
        <p:spPr>
          <a:xfrm rot="5400000">
            <a:off x="115007" y="795481"/>
            <a:ext cx="31451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2"/>
          <p:cNvSpPr/>
          <p:nvPr/>
        </p:nvSpPr>
        <p:spPr>
          <a:xfrm>
            <a:off x="0" y="1179268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배경 및 목적</a:t>
            </a:r>
            <a:endParaRPr/>
          </a:p>
        </p:txBody>
      </p:sp>
      <p:sp>
        <p:nvSpPr>
          <p:cNvPr id="252" name="Google Shape;252;p12"/>
          <p:cNvSpPr/>
          <p:nvPr/>
        </p:nvSpPr>
        <p:spPr>
          <a:xfrm>
            <a:off x="0" y="1631002"/>
            <a:ext cx="2135560" cy="451164"/>
          </a:xfrm>
          <a:prstGeom prst="rect">
            <a:avLst/>
          </a:prstGeom>
          <a:solidFill>
            <a:srgbClr val="1E20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∥ 사용자 조사 및 분석</a:t>
            </a:r>
            <a:endParaRPr/>
          </a:p>
        </p:txBody>
      </p:sp>
      <p:sp>
        <p:nvSpPr>
          <p:cNvPr id="253" name="Google Shape;253;p12"/>
          <p:cNvSpPr/>
          <p:nvPr/>
        </p:nvSpPr>
        <p:spPr>
          <a:xfrm>
            <a:off x="0" y="2082736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자료조사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2"/>
          <p:cNvSpPr/>
          <p:nvPr/>
        </p:nvSpPr>
        <p:spPr>
          <a:xfrm>
            <a:off x="0" y="2534470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정보구조 설계</a:t>
            </a:r>
            <a:endParaRPr sz="12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2"/>
          <p:cNvSpPr/>
          <p:nvPr/>
        </p:nvSpPr>
        <p:spPr>
          <a:xfrm>
            <a:off x="0" y="2986204"/>
            <a:ext cx="2135560" cy="451164"/>
          </a:xfrm>
          <a:prstGeom prst="rect">
            <a:avLst/>
          </a:prstGeom>
          <a:solidFill>
            <a:srgbClr val="3336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∥ 프로젝트 컨셉트</a:t>
            </a:r>
            <a:endParaRPr/>
          </a:p>
        </p:txBody>
      </p:sp>
      <p:sp>
        <p:nvSpPr>
          <p:cNvPr id="256" name="Google Shape;256;p12"/>
          <p:cNvSpPr/>
          <p:nvPr/>
        </p:nvSpPr>
        <p:spPr>
          <a:xfrm>
            <a:off x="263352" y="1823115"/>
            <a:ext cx="66938" cy="66938"/>
          </a:xfrm>
          <a:prstGeom prst="ellipse">
            <a:avLst/>
          </a:prstGeom>
          <a:solidFill>
            <a:srgbClr val="EC5353"/>
          </a:solidFill>
          <a:ln>
            <a:noFill/>
          </a:ln>
          <a:effectLst>
            <a:outerShdw blurRad="25400" dist="254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7" name="Google Shape;257;p12"/>
          <p:cNvSpPr txBox="1"/>
          <p:nvPr/>
        </p:nvSpPr>
        <p:spPr>
          <a:xfrm>
            <a:off x="-48344" y="94275"/>
            <a:ext cx="2232248" cy="45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Every  Wear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2"/>
          <p:cNvSpPr/>
          <p:nvPr/>
        </p:nvSpPr>
        <p:spPr>
          <a:xfrm>
            <a:off x="3990448" y="1259938"/>
            <a:ext cx="9114492" cy="350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bg1">
                    <a:lumMod val="50000"/>
                  </a:schemeClr>
                </a:solidFill>
                <a:latin typeface="HY동녘M" pitchFamily="18" charset="-127"/>
                <a:ea typeface="HY동녘M" pitchFamily="18" charset="-127"/>
                <a:cs typeface="Malgun Gothic"/>
                <a:sym typeface="Malgun Gothic"/>
              </a:rPr>
              <a:t>20대 </a:t>
            </a:r>
            <a:r>
              <a:rPr lang="ko-KR" sz="1800" dirty="0" err="1">
                <a:solidFill>
                  <a:schemeClr val="bg1">
                    <a:lumMod val="50000"/>
                  </a:schemeClr>
                </a:solidFill>
                <a:latin typeface="HY동녘M" pitchFamily="18" charset="-127"/>
                <a:ea typeface="HY동녘M" pitchFamily="18" charset="-127"/>
                <a:cs typeface="Malgun Gothic"/>
                <a:sym typeface="Malgun Gothic"/>
              </a:rPr>
              <a:t>스마트폰</a:t>
            </a:r>
            <a:r>
              <a:rPr lang="ko-KR" sz="1800" dirty="0">
                <a:solidFill>
                  <a:schemeClr val="bg1">
                    <a:lumMod val="50000"/>
                  </a:schemeClr>
                </a:solidFill>
                <a:latin typeface="HY동녘M" pitchFamily="18" charset="-127"/>
                <a:ea typeface="HY동녘M" pitchFamily="18" charset="-127"/>
                <a:cs typeface="Malgun Gothic"/>
                <a:sym typeface="Malgun Gothic"/>
              </a:rPr>
              <a:t> 사용자</a:t>
            </a:r>
            <a:endParaRPr dirty="0">
              <a:solidFill>
                <a:schemeClr val="bg1">
                  <a:lumMod val="50000"/>
                </a:schemeClr>
              </a:solidFill>
              <a:latin typeface="HY동녘M" pitchFamily="18" charset="-127"/>
              <a:ea typeface="HY동녘M" pitchFamily="18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HY동녘M" pitchFamily="18" charset="-127"/>
              <a:ea typeface="HY동녘M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bg1">
                    <a:lumMod val="50000"/>
                  </a:schemeClr>
                </a:solidFill>
                <a:latin typeface="HY동녘M" pitchFamily="18" charset="-127"/>
                <a:ea typeface="HY동녘M" pitchFamily="18" charset="-127"/>
                <a:cs typeface="Malgun Gothic"/>
                <a:sym typeface="Malgun Gothic"/>
              </a:rPr>
              <a:t>온라인 의류 쇼핑 구매형태 및 온라인 의류 쇼핑서비스 기피 사유를</a:t>
            </a:r>
            <a:endParaRPr sz="1800" dirty="0">
              <a:solidFill>
                <a:schemeClr val="bg1">
                  <a:lumMod val="50000"/>
                </a:schemeClr>
              </a:solidFill>
              <a:latin typeface="HY동녘M" pitchFamily="18" charset="-127"/>
              <a:ea typeface="HY동녘M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bg1">
                    <a:lumMod val="50000"/>
                  </a:schemeClr>
                </a:solidFill>
                <a:latin typeface="HY동녘M" pitchFamily="18" charset="-127"/>
                <a:ea typeface="HY동녘M" pitchFamily="18" charset="-127"/>
                <a:cs typeface="Malgun Gothic"/>
                <a:sym typeface="Malgun Gothic"/>
              </a:rPr>
              <a:t>조사하여 AR기술로 보완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HY동녘M" pitchFamily="18" charset="-127"/>
              <a:ea typeface="HY동녘M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>
                  <a:lumMod val="50000"/>
                </a:schemeClr>
              </a:solidFill>
              <a:latin typeface="HY동녘M" pitchFamily="18" charset="-127"/>
              <a:ea typeface="HY동녘M" pitchFamily="18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bg1">
                    <a:lumMod val="50000"/>
                  </a:schemeClr>
                </a:solidFill>
                <a:latin typeface="HY동녘M" pitchFamily="18" charset="-127"/>
                <a:ea typeface="HY동녘M" pitchFamily="18" charset="-127"/>
                <a:cs typeface="Malgun Gothic"/>
                <a:sym typeface="Malgun Gothic"/>
              </a:rPr>
              <a:t>설문조사 및 심층인터뷰, 페르소나</a:t>
            </a:r>
            <a:endParaRPr sz="1800" dirty="0">
              <a:solidFill>
                <a:schemeClr val="bg1">
                  <a:lumMod val="50000"/>
                </a:schemeClr>
              </a:solidFill>
              <a:latin typeface="HY동녘M" pitchFamily="18" charset="-127"/>
              <a:ea typeface="HY동녘M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HY동녘M" pitchFamily="18" charset="-127"/>
              <a:ea typeface="HY동녘M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bg1">
                    <a:lumMod val="50000"/>
                  </a:schemeClr>
                </a:solidFill>
                <a:latin typeface="HY동녘M" pitchFamily="18" charset="-127"/>
                <a:ea typeface="HY동녘M" pitchFamily="18" charset="-127"/>
                <a:cs typeface="Malgun Gothic"/>
                <a:sym typeface="Malgun Gothic"/>
              </a:rPr>
              <a:t>47명 (설문조사(41명) 심층인터뷰(6명))</a:t>
            </a:r>
            <a:endParaRPr sz="1800" dirty="0">
              <a:solidFill>
                <a:schemeClr val="bg1">
                  <a:lumMod val="50000"/>
                </a:schemeClr>
              </a:solidFill>
              <a:latin typeface="HY동녘M" pitchFamily="18" charset="-127"/>
              <a:ea typeface="HY동녘M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HY동녘M" pitchFamily="18" charset="-127"/>
              <a:ea typeface="HY동녘M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bg1">
                    <a:lumMod val="50000"/>
                  </a:schemeClr>
                </a:solidFill>
                <a:latin typeface="HY동녘M" pitchFamily="18" charset="-127"/>
                <a:ea typeface="HY동녘M" pitchFamily="18" charset="-127"/>
                <a:cs typeface="Malgun Gothic"/>
                <a:sym typeface="Malgun Gothic"/>
              </a:rPr>
              <a:t>최현, 황규준, </a:t>
            </a:r>
            <a:r>
              <a:rPr lang="ko-KR" sz="1800" dirty="0" err="1">
                <a:solidFill>
                  <a:schemeClr val="bg1">
                    <a:lumMod val="50000"/>
                  </a:schemeClr>
                </a:solidFill>
                <a:latin typeface="HY동녘M" pitchFamily="18" charset="-127"/>
                <a:ea typeface="HY동녘M" pitchFamily="18" charset="-127"/>
                <a:cs typeface="Malgun Gothic"/>
                <a:sym typeface="Malgun Gothic"/>
              </a:rPr>
              <a:t>김비오</a:t>
            </a:r>
            <a:r>
              <a:rPr lang="ko-KR" sz="1800" dirty="0">
                <a:solidFill>
                  <a:schemeClr val="bg1">
                    <a:lumMod val="50000"/>
                  </a:schemeClr>
                </a:solidFill>
                <a:latin typeface="HY동녘M" pitchFamily="18" charset="-127"/>
                <a:ea typeface="HY동녘M" pitchFamily="18" charset="-127"/>
                <a:cs typeface="Malgun Gothic"/>
                <a:sym typeface="Malgun Gothic"/>
              </a:rPr>
              <a:t>, 김준영, 이하은</a:t>
            </a:r>
            <a:endParaRPr dirty="0">
              <a:solidFill>
                <a:schemeClr val="bg1">
                  <a:lumMod val="50000"/>
                </a:schemeClr>
              </a:solidFill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19374" y="1238861"/>
            <a:ext cx="1390124" cy="4462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800" b="1" dirty="0">
                <a:solidFill>
                  <a:srgbClr val="00B050"/>
                </a:solidFill>
                <a:latin typeface="HY견고딕" pitchFamily="18" charset="-127"/>
                <a:ea typeface="HY견고딕" pitchFamily="18" charset="-127"/>
                <a:cs typeface="Malgun Gothic"/>
                <a:sym typeface="Malgun Gothic"/>
              </a:rPr>
              <a:t>조사 대상  </a:t>
            </a:r>
            <a:endParaRPr lang="ko-KR" altLang="en-US" sz="1800" b="1" dirty="0">
              <a:solidFill>
                <a:srgbClr val="00B050"/>
              </a:solidFill>
              <a:latin typeface="HY견고딕" pitchFamily="18" charset="-127"/>
              <a:ea typeface="HY견고딕" pitchFamily="18" charset="-127"/>
            </a:endParaRPr>
          </a:p>
          <a:p>
            <a:pPr lvl="0">
              <a:lnSpc>
                <a:spcPct val="150000"/>
              </a:lnSpc>
            </a:pPr>
            <a:endParaRPr lang="en-US" altLang="ko-KR" sz="1800" b="1" dirty="0">
              <a:solidFill>
                <a:srgbClr val="00B050"/>
              </a:solidFill>
              <a:latin typeface="HY견고딕" pitchFamily="18" charset="-127"/>
              <a:ea typeface="HY견고딕" pitchFamily="18" charset="-127"/>
              <a:cs typeface="Malgun Gothic"/>
              <a:sym typeface="Malgun Gothic"/>
            </a:endParaRPr>
          </a:p>
          <a:p>
            <a:pPr lvl="0">
              <a:lnSpc>
                <a:spcPct val="150000"/>
              </a:lnSpc>
            </a:pPr>
            <a:r>
              <a:rPr lang="ko-KR" altLang="en-US" sz="1800" b="1" dirty="0">
                <a:solidFill>
                  <a:srgbClr val="00B050"/>
                </a:solidFill>
                <a:latin typeface="HY견고딕" pitchFamily="18" charset="-127"/>
                <a:ea typeface="HY견고딕" pitchFamily="18" charset="-127"/>
                <a:cs typeface="Malgun Gothic"/>
                <a:sym typeface="Malgun Gothic"/>
              </a:rPr>
              <a:t>조사 목적   </a:t>
            </a:r>
          </a:p>
          <a:p>
            <a:pPr lvl="0">
              <a:lnSpc>
                <a:spcPct val="150000"/>
              </a:lnSpc>
            </a:pPr>
            <a:r>
              <a:rPr lang="ko-KR" altLang="en-US" sz="1800" b="1" dirty="0">
                <a:solidFill>
                  <a:srgbClr val="00B050"/>
                </a:solidFill>
                <a:latin typeface="HY견고딕" pitchFamily="18" charset="-127"/>
                <a:ea typeface="HY견고딕" pitchFamily="18" charset="-127"/>
                <a:cs typeface="Malgun Gothic"/>
                <a:sym typeface="Malgun Gothic"/>
              </a:rPr>
              <a:t>                </a:t>
            </a:r>
            <a:endParaRPr lang="ko-KR" altLang="en-US" sz="1800" b="1" dirty="0">
              <a:solidFill>
                <a:srgbClr val="00B050"/>
              </a:solidFill>
              <a:latin typeface="HY견고딕" pitchFamily="18" charset="-127"/>
              <a:ea typeface="HY견고딕" pitchFamily="18" charset="-127"/>
            </a:endParaRPr>
          </a:p>
          <a:p>
            <a:pPr lvl="0">
              <a:lnSpc>
                <a:spcPct val="150000"/>
              </a:lnSpc>
            </a:pPr>
            <a:endParaRPr lang="en-US" altLang="ko-KR" sz="1800" b="1" dirty="0">
              <a:solidFill>
                <a:srgbClr val="00B050"/>
              </a:solidFill>
              <a:latin typeface="HY견고딕" pitchFamily="18" charset="-127"/>
              <a:ea typeface="HY견고딕" pitchFamily="18" charset="-127"/>
              <a:cs typeface="Malgun Gothic"/>
              <a:sym typeface="Malgun Gothic"/>
            </a:endParaRPr>
          </a:p>
          <a:p>
            <a:pPr lvl="0">
              <a:lnSpc>
                <a:spcPct val="150000"/>
              </a:lnSpc>
            </a:pPr>
            <a:r>
              <a:rPr lang="ko-KR" altLang="en-US" sz="1800" b="1" dirty="0">
                <a:solidFill>
                  <a:srgbClr val="00B050"/>
                </a:solidFill>
                <a:latin typeface="HY견고딕" pitchFamily="18" charset="-127"/>
                <a:ea typeface="HY견고딕" pitchFamily="18" charset="-127"/>
                <a:cs typeface="Malgun Gothic"/>
                <a:sym typeface="Malgun Gothic"/>
              </a:rPr>
              <a:t>조사 방법   </a:t>
            </a:r>
          </a:p>
          <a:p>
            <a:pPr lvl="0">
              <a:lnSpc>
                <a:spcPct val="150000"/>
              </a:lnSpc>
            </a:pPr>
            <a:endParaRPr lang="en-US" altLang="ko-KR" sz="1800" b="1" dirty="0">
              <a:solidFill>
                <a:srgbClr val="00B050"/>
              </a:solidFill>
              <a:latin typeface="HY견고딕" pitchFamily="18" charset="-127"/>
              <a:ea typeface="HY견고딕" pitchFamily="18" charset="-127"/>
              <a:cs typeface="Malgun Gothic"/>
              <a:sym typeface="Malgun Gothic"/>
            </a:endParaRPr>
          </a:p>
          <a:p>
            <a:pPr lvl="0">
              <a:lnSpc>
                <a:spcPct val="150000"/>
              </a:lnSpc>
            </a:pPr>
            <a:r>
              <a:rPr lang="ko-KR" altLang="en-US" sz="1800" b="1" dirty="0">
                <a:solidFill>
                  <a:srgbClr val="00B050"/>
                </a:solidFill>
                <a:latin typeface="HY견고딕" pitchFamily="18" charset="-127"/>
                <a:ea typeface="HY견고딕" pitchFamily="18" charset="-127"/>
                <a:cs typeface="Malgun Gothic"/>
                <a:sym typeface="Malgun Gothic"/>
              </a:rPr>
              <a:t>인 원         </a:t>
            </a:r>
          </a:p>
          <a:p>
            <a:pPr lvl="0">
              <a:lnSpc>
                <a:spcPct val="150000"/>
              </a:lnSpc>
            </a:pPr>
            <a:endParaRPr lang="en-US" altLang="ko-KR" sz="1800" b="1" dirty="0">
              <a:solidFill>
                <a:srgbClr val="00B050"/>
              </a:solidFill>
              <a:latin typeface="HY견고딕" pitchFamily="18" charset="-127"/>
              <a:ea typeface="HY견고딕" pitchFamily="18" charset="-127"/>
              <a:cs typeface="Malgun Gothic"/>
              <a:sym typeface="Malgun Gothic"/>
            </a:endParaRPr>
          </a:p>
          <a:p>
            <a:pPr lvl="0">
              <a:lnSpc>
                <a:spcPct val="150000"/>
              </a:lnSpc>
            </a:pPr>
            <a:r>
              <a:rPr lang="ko-KR" altLang="en-US" sz="1800" b="1" dirty="0">
                <a:solidFill>
                  <a:srgbClr val="00B050"/>
                </a:solidFill>
                <a:latin typeface="HY견고딕" pitchFamily="18" charset="-127"/>
                <a:ea typeface="HY견고딕" pitchFamily="18" charset="-127"/>
                <a:cs typeface="Malgun Gothic"/>
                <a:sym typeface="Malgun Gothic"/>
              </a:rPr>
              <a:t>진행자     </a:t>
            </a:r>
            <a:endParaRPr lang="ko-KR" altLang="en-US" sz="1800" b="1" dirty="0">
              <a:solidFill>
                <a:srgbClr val="00B050"/>
              </a:solidFill>
              <a:latin typeface="HY견고딕" pitchFamily="18" charset="-127"/>
              <a:ea typeface="HY견고딕" pitchFamily="18" charset="-127"/>
            </a:endParaRPr>
          </a:p>
          <a:p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429926" y="974301"/>
            <a:ext cx="9142949" cy="4931199"/>
          </a:xfrm>
          <a:prstGeom prst="rect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01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1992</Words>
  <Application>Microsoft Office PowerPoint</Application>
  <PresentationFormat>와이드스크린</PresentationFormat>
  <Paragraphs>600</Paragraphs>
  <Slides>38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9" baseType="lpstr">
      <vt:lpstr>맑은 고딕</vt:lpstr>
      <vt:lpstr>Lato Light</vt:lpstr>
      <vt:lpstr>Lato Black</vt:lpstr>
      <vt:lpstr>Lato</vt:lpstr>
      <vt:lpstr>Arial</vt:lpstr>
      <vt:lpstr>HY동녘M</vt:lpstr>
      <vt:lpstr>맑은 고딕</vt:lpstr>
      <vt:lpstr>Quattrocento Sans</vt:lpstr>
      <vt:lpstr>HY견고딕</vt:lpstr>
      <vt:lpstr>HY나무B</vt:lpstr>
      <vt:lpstr>Office 테마</vt:lpstr>
      <vt:lpstr>PowerPoint 프레젠테이션</vt:lpstr>
      <vt:lpstr>PowerPoint 프레젠테이션</vt:lpstr>
      <vt:lpstr>PowerPoint 프레젠테이션</vt:lpstr>
      <vt:lpstr>프로젝트 배경</vt:lpstr>
      <vt:lpstr>프로젝트 목적</vt:lpstr>
      <vt:lpstr>프로젝트 목적</vt:lpstr>
      <vt:lpstr>프로젝트 목적</vt:lpstr>
      <vt:lpstr>PowerPoint 프레젠테이션</vt:lpstr>
      <vt:lpstr>조사 개요</vt:lpstr>
      <vt:lpstr>조사 개요</vt:lpstr>
      <vt:lpstr>1차 설문조사 개요</vt:lpstr>
      <vt:lpstr>조사 내용 - 설문조사</vt:lpstr>
      <vt:lpstr>조사 내용 - 설문조사</vt:lpstr>
      <vt:lpstr>페르소나 개요</vt:lpstr>
      <vt:lpstr>페르소나 모형</vt:lpstr>
      <vt:lpstr>2차 심층인터뷰 개요</vt:lpstr>
      <vt:lpstr>조사내용 – 심층인터뷰 내용 </vt:lpstr>
      <vt:lpstr>전체 조사 결과</vt:lpstr>
      <vt:lpstr>PowerPoint 프레젠테이션</vt:lpstr>
      <vt:lpstr>오프라인 AR 피팅(영상자료)</vt:lpstr>
      <vt:lpstr> 오프라인 AR 피팅 (현장조사)</vt:lpstr>
      <vt:lpstr>자료조사</vt:lpstr>
      <vt:lpstr>자료조사 결과</vt:lpstr>
      <vt:lpstr>PowerPoint 프레젠테이션</vt:lpstr>
      <vt:lpstr>카드소팅 개요 </vt:lpstr>
      <vt:lpstr> 최초 UI / 카드소팅</vt:lpstr>
      <vt:lpstr>카드소팅의 결과</vt:lpstr>
      <vt:lpstr>사용성 테스트  개요</vt:lpstr>
      <vt:lpstr>사용성 테스트 1차</vt:lpstr>
      <vt:lpstr>사용성 테스트 1차</vt:lpstr>
      <vt:lpstr>사용성 테스트 2차(실시간 투영 불가능 사진 동영상 음성 )</vt:lpstr>
      <vt:lpstr>UI 진행</vt:lpstr>
      <vt:lpstr>마네킹 Mode</vt:lpstr>
      <vt:lpstr>마네킹 Mode</vt:lpstr>
      <vt:lpstr>PowerPoint 프레젠테이션</vt:lpstr>
      <vt:lpstr>프로젝트 컨셉트</vt:lpstr>
      <vt:lpstr>우리 조의 강점은 ~?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Hyeon</cp:lastModifiedBy>
  <cp:revision>37</cp:revision>
  <dcterms:modified xsi:type="dcterms:W3CDTF">2020-11-23T08:21:38Z</dcterms:modified>
</cp:coreProperties>
</file>